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79" r:id="rId2"/>
    <p:sldId id="267" r:id="rId3"/>
    <p:sldId id="282" r:id="rId4"/>
    <p:sldId id="283" r:id="rId5"/>
    <p:sldId id="284" r:id="rId6"/>
    <p:sldId id="256" r:id="rId7"/>
    <p:sldId id="262" r:id="rId8"/>
    <p:sldId id="261" r:id="rId9"/>
    <p:sldId id="263" r:id="rId10"/>
    <p:sldId id="264" r:id="rId11"/>
    <p:sldId id="266" r:id="rId12"/>
    <p:sldId id="285" r:id="rId13"/>
    <p:sldId id="269" r:id="rId14"/>
    <p:sldId id="270" r:id="rId15"/>
    <p:sldId id="268" r:id="rId16"/>
    <p:sldId id="286" r:id="rId17"/>
    <p:sldId id="287" r:id="rId18"/>
    <p:sldId id="276" r:id="rId19"/>
    <p:sldId id="277" r:id="rId20"/>
    <p:sldId id="278" r:id="rId21"/>
    <p:sldId id="273" r:id="rId22"/>
    <p:sldId id="300" r:id="rId23"/>
    <p:sldId id="288" r:id="rId24"/>
    <p:sldId id="289" r:id="rId25"/>
    <p:sldId id="271" r:id="rId26"/>
    <p:sldId id="290" r:id="rId27"/>
    <p:sldId id="281" r:id="rId28"/>
    <p:sldId id="291" r:id="rId29"/>
    <p:sldId id="292" r:id="rId30"/>
    <p:sldId id="293" r:id="rId31"/>
    <p:sldId id="294" r:id="rId32"/>
    <p:sldId id="295" r:id="rId33"/>
    <p:sldId id="296" r:id="rId34"/>
    <p:sldId id="297" r:id="rId35"/>
    <p:sldId id="298" r:id="rId36"/>
    <p:sldId id="299" r:id="rId3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5"/>
    <p:restoredTop sz="75070"/>
  </p:normalViewPr>
  <p:slideViewPr>
    <p:cSldViewPr snapToGrid="0">
      <p:cViewPr varScale="1">
        <p:scale>
          <a:sx n="91" d="100"/>
          <a:sy n="91" d="100"/>
        </p:scale>
        <p:origin x="15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11.738"/>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20,'35'-8,"-2"2,-24 4,1 1,12-2,-10 3,8 0,-4 0,-5 0,8 0,2 0,-7 0,5 0,-4 0,-1 0,6 0,-7 0,4 3,1-2,-5 1,10-2,-8 0,4 0,-2 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2.758"/>
    </inkml:context>
    <inkml:brush xml:id="br0">
      <inkml:brushProperty name="width" value="0.035" units="cm"/>
      <inkml:brushProperty name="height" value="0.035" units="cm"/>
      <inkml:brushProperty name="color" value="#E71224"/>
    </inkml:brush>
  </inkml:definitions>
  <inkml:trace contextRef="#ctx0" brushRef="#br0">0 1 24575,'11'0'0,"8"0"0,10 0 0,5 0 0,-1 0 0,-2 0 0,-3 0 0,-2 0 0,-2 0 0,-3 0 0,-1 0 0,-3 0 0,1 0 0,0 0 0,-3 0 0,0 0 0,0 0 0,-1 0 0,1 0 0,0 0 0,1 0 0,4 0 0,2 0 0,2 0 0,-2 0 0,0 0 0,-1 0 0,-1 0 0,0 0 0,-3 0 0,0 0 0,1 0 0,-1 0 0,-1 0 0,-2 0 0,-3 0 0,-2 0 0,0 0 0,-1 0 0,0 0 0,2 0 0,-1 0 0,-2 0 0,-5 0 0,-8 0 0,-1 0 0,-2 0 0,2 0 0,-1 0 0,-1 0 0,0 0 0,0 0 0,2 0 0,-1 0 0,3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5.242"/>
    </inkml:context>
    <inkml:brush xml:id="br0">
      <inkml:brushProperty name="width" value="0.035" units="cm"/>
      <inkml:brushProperty name="height" value="0.035" units="cm"/>
      <inkml:brushProperty name="color" value="#E71224"/>
    </inkml:brush>
  </inkml:definitions>
  <inkml:trace contextRef="#ctx0" brushRef="#br0">1 35 24575,'5'0'0,"7"0"0,9 0 0,7 0 0,5 0 0,-2 0 0,1-2 0,-3-1 0,1 1 0,-1 0 0,2 2 0,1 0 0,-1-2 0,3 0 0,0-1 0,-1 0 0,-2 0 0,-5 1 0,-4-2 0,-3 2 0,-3-1 0,-3 2 0,-1 1 0,-7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7.191"/>
    </inkml:context>
    <inkml:brush xml:id="br0">
      <inkml:brushProperty name="width" value="0.035" units="cm"/>
      <inkml:brushProperty name="height" value="0.035" units="cm"/>
      <inkml:brushProperty name="color" value="#E71224"/>
    </inkml:brush>
  </inkml:definitions>
  <inkml:trace contextRef="#ctx0" brushRef="#br0">0 0 24575,'14'0'0,"8"0"0,9 0 0,5 0 0,-4 0 0,-5 0 0,-4 0 0,-6 0 0,-3 0 0,-2 0 0,-3 0 0,0 0 0,1 0 0,2 0 0,4 0 0,1 0 0,0 0 0,-7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38.509"/>
    </inkml:context>
    <inkml:brush xml:id="br0">
      <inkml:brushProperty name="width" value="0.035" units="cm"/>
      <inkml:brushProperty name="height" value="0.035" units="cm"/>
      <inkml:brushProperty name="color" value="#E71224"/>
    </inkml:brush>
  </inkml:definitions>
  <inkml:trace contextRef="#ctx0" brushRef="#br0">1 0 24575,'20'0'0,"12"0"0,7 0 0,4 0 0,-11 0 0,-4 0 0,-4 0 0,-2 0 0,-1 0 0,-2 0 0,3 0 0,0 0 0,2 0 0,0 1 0,-1 1 0,-1-1 0,0 1 0,-2-1 0,0 1 0,-3-1 0,0 0 0,-2-1 0,-1 0 0,0 0 0,-2 0 0,0 0 0,0 0 0,0 0 0,0 0 0,0 0 0,-1 0 0,-2 0 0,-1 0 0,-1 0 0,0 0 0,-2 1 0,-2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0.960"/>
    </inkml:context>
    <inkml:brush xml:id="br0">
      <inkml:brushProperty name="width" value="0.035" units="cm"/>
      <inkml:brushProperty name="height" value="0.035" units="cm"/>
      <inkml:brushProperty name="color" value="#E71224"/>
    </inkml:brush>
  </inkml:definitions>
  <inkml:trace contextRef="#ctx0" brushRef="#br0">1 0 24575,'9'0'0,"6"0"0,5 0 0,3 0 0,-3 0 0,-4 0 0,-2 0 0,-2 0 0,3 0 0,2 0 0,1 0 0,-2 0 0,-1 0 0,-1 0 0,2 0 0,3 0 0,2 0 0,-1 0 0,-1 0 0,-4 0 0,-1 0 0,0 0 0,0 0 0,0 0 0,2 0 0,-1 0 0,1 0 0,-2 0 0,-1 0 0,-3 0 0,-2 0 0,-2 0 0,0 0 0,0 0 0,-1 0 0,0 0 0,1 0 0,-1 0 0,-2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4.042"/>
    </inkml:context>
    <inkml:brush xml:id="br0">
      <inkml:brushProperty name="width" value="0.035" units="cm"/>
      <inkml:brushProperty name="height" value="0.035" units="cm"/>
      <inkml:brushProperty name="color" value="#E71224"/>
    </inkml:brush>
  </inkml:definitions>
  <inkml:trace contextRef="#ctx0" brushRef="#br0">1 35 24575,'27'0'0,"6"0"0,9 0 0,5 0 0,0 0 0,-3 0 0,-4 0 0,-3 0 0,-3 0 0,-2 0 0,-3 0 0,-3 0 0,1 0 0,0 0 0,0 0 0,0-2 0,-1 1 0,1-1 0,2 1 0,0 1 0,2 0 0,1 0 0,5 0 0,8 0 0,5 0 0,0 0 0,-4 0 0,-8 0 0,-4 0 0,-2 0 0,1 0 0,3-2 0,-1 0 0,3-2 0,4-1 0,2 1 0,5 0 0,0 0 0,-2 2 0,-1 0 0,-4 2 0,-5 0 0,-4 0 0,-6 0 0,-4 0 0,0 0 0,0 0 0,4 0 0,5 0 0,3 0 0,2 0 0,0 0 0,-1 0 0,-3 0 0,-2 0 0,-3 0 0,-2 0 0,-2 0 0,-2 0 0,-1 0 0,-2 0 0,-2 0 0,-2 0 0,-1 0 0,0 0 0,-2 0 0,0 0 0,-1 0 0,-5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49.2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1,'46'0,"-6"0,-23 0,0 0,1 0,-1 0,3 0,2 0,-2 0,-2 0,-5 0,7 0,-5 0,6 0,-6 0,-1 0,6 0,-4 0,3 0,-5 0,3 0,-4 0,5 1,-1 1,-3-1,4 1,-4-2,0 0,7 0,-5 0,4 0,-4 0,-2 1,8 0,-8 1,7-1,-4 2,-3-3,3 3,0-3,-3 0,5 0,-6 2,3-1,0 1,-2-1,1-1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55.1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0,'43'0,"-5"0,-22 0,-1 0,0 0,1 0,0 0,3 0,-1 0,0 0,-3 0,4 0,-5 0,4 0,-1 0,-3 0,3 0,-1 0,-1 0,0 0,2 0,-4 0,4 0,1 0,-4 0,7 0,-11 0,11 0,-6 0,2 0,1 0,-5 0,7 0,-7 0,5 0,-1 0,-4 0,5 0,-4 0,3 0,-1 0,0 0,0 0,-2 0,2 0,1 0,-4 0,2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17.4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17,'47'0,"-6"0,-29 0,0 0,5 0,-4 0,6 0,-5 0,1 0,4 0,-6 0,7 0,-4 0,-2 0,3 0,-2 0,0 0,5 0,-9 0,11 0,-9 0,3 0,0 0,-2 0,4 0,-2-2,-1 1,2-1,2 2,-5-1,6-1,-8 0,9 1,-7 1,4 0,-4 0,1-1,3-1,0 1,1-1,-1 2,-1 0,-2 0,5 0,-6 0,3 0,-1 0,-1 0,4 0,-2 0,-2 0,0 0,1 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5.4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0,'42'0,"-8"0,-25 0,0 0,12 0,-10 0,14 0,-13 0,2 0,6 1,-6 0,3 1,1 0,-5 0,5 0,-1-1,-4 0,5-1,-1 2,-3-1,3 1,-2-2,0 0,4 0,-4 0,3 0,-3 0,-1 0,4 0,-6 0,11 0,-7 0,5 0,-5 0,0 0,0 0,0 0,0 0,0 0,4 0,-5 0,2 0,0 0,-3 0,6 0,-5 0,0 0,4 0,-6 0,4 0,0 0,-4 0,5 0,-5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14.81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1,'61'0,"-14"0,-1 0,-21 0,7 0,-14 0,4 0,-11 0,19 0,-20 0,15 0,-13 0,3 0,3 0,0 0,-2 0,-1 0,10 0,-9 0,15 0,-18 0,9 0,5 0,-2 0,16 0,-7 0,9 0,-9 0,-2 0,-9 0,-5 0,4 0,-11 0,24 0,-16 0,14 0,-12 0,-2 0,-1 0,4 0,-4 3,0-2,4 2,-9-3,9 0,-9 0,18 0,-11 0,12 0,-14 0,4 0,-11 0,10 0,-5 0,0 0,6 0,-12 0,13 0,-7 0,1 0,1 0,8 0,-10 0,23 0,-27 0,19 0,-20 0,10 0,0 0,-2 0,1 0,-9-2,9 1,-5-2,4 3,-5 0,-1 0,13 0,-4 0,1 0,-6 0,0 0,13 0,-9 0,12 0,-15 0,1 0,2 0,-10 0,8 0,-6 0,2 0,5 0,-4 0,15 0,-16 0,24 0,-29 0,13 0,-17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9.0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1,'44'0,"-4"0,-22 0,1 0,2 0,4 0,2 0,2 0,-3 0,-1 0,-2 0,-1 0,-1 0,-1 0,0 0,0 0,-2 0,0 0,-2 0,0 0,0 0,5 0,-5 0,4 0,-7 0,1 0,8 0,-3 0,8 0,-6 0,2 0,3 0,0 0,-1 0,-1 0,0 0,-3 0,1 0,-3 0,-1 0,-2 0,0 0,0 0,3 0,-4 0,1 0,1 0,-5 0,5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32.7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0,'51'0,"-8"0,-26 0,0 0,1 0,6 0,1 0,0 0,-2 0,-3 0,-1 0,0 0,0 0,-3 0,0 0,0 0,0 0,3 0,0 0,1 2,0-1,-1 1,0 1,-1-1,0-1,1 1,-2-2,1 0,0 0,-1 0,0 0,-1 0,0 0,-1 0,4 0,-4 0,2 0,6 0,1 0,12 0,-1 0,-3 0,-4 0,-5 0,-5 0,-2 0,3 0,-7 0,6 0,-4 0,1 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38.492"/>
    </inkml:context>
    <inkml:brush xml:id="br0">
      <inkml:brushProperty name="width" value="0.035" units="cm"/>
      <inkml:brushProperty name="height" value="0.035" units="cm"/>
      <inkml:brushProperty name="color" value="#E71224"/>
    </inkml:brush>
  </inkml:definitions>
  <inkml:trace contextRef="#ctx0" brushRef="#br0">1 0 24575,'9'0'0,"6"0"0,4 0 0,5 0 0,-1 0 0,0 0 0,-1 0 0,-2 0 0,-2 0 0,-5 0 0,0 0 0,-1 0 0,0 0 0,0 0 0,-1 0 0,0 0 0,-1 0 0,0 0 0,-1 0 0,2 0 0,-2 0 0,0 0 0,-1 0 0,-5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2.875"/>
    </inkml:context>
    <inkml:brush xml:id="br0">
      <inkml:brushProperty name="width" value="0.035" units="cm"/>
      <inkml:brushProperty name="height" value="0.035" units="cm"/>
      <inkml:brushProperty name="color" value="#E71224"/>
    </inkml:brush>
  </inkml:definitions>
  <inkml:trace contextRef="#ctx0" brushRef="#br0">0 6 24575,'18'0'0,"5"0"0,7 0 0,3 0 0,-1 0 0,-3 0 0,-2 0 0,0 0 0,-2 0 0,-2 0 0,-1 0 0,0 0 0,0 0 0,-2 0 0,-1 0 0,-3 0 0,-2 0 0,-1 0 0,-1 0 0,1 0 0,-1 0 0,0 0 0,-1 0 0,-1 0 0,0 0 0,-3 0 0,1 0 0,-1 0 0,0 0 0,1 0 0,-2 0 0,3 0 0,-2 0 0,2 0 0,0 0 0,1 0 0,-1-1 0,-2 0 0,1-1 0,-1 1 0,0 1 0,-1 0 0,0 0 0,-4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5.543"/>
    </inkml:context>
    <inkml:brush xml:id="br0">
      <inkml:brushProperty name="width" value="0.035" units="cm"/>
      <inkml:brushProperty name="height" value="0.035" units="cm"/>
      <inkml:brushProperty name="color" value="#E71224"/>
    </inkml:brush>
  </inkml:definitions>
  <inkml:trace contextRef="#ctx0" brushRef="#br0">1 44 24575,'11'0'0,"7"0"0,9 0 0,9 0 0,6 0 0,4 0 0,0 0 0,-2 0 0,-5 0 0,-4-1 0,-4-2 0,-4 0 0,-3-1 0,-3 1 0,-1 1 0,0 1 0,1-1 0,1 2 0,1 0 0,2-1 0,-1-1 0,-1 0 0,-1 0 0,-2 0 0,1 0 0,0-1 0,0 1 0,0 1 0,-3 0 0,-1 1 0,-1 0 0,-1 0 0,1 0 0,2 0 0,0 0 0,0 0 0,-1 0 0,0 0 0,0 0 0,-3 0 0,0 0 0,-3 0 0,0 0 0,-1 0 0,-1 0 0,2 0 0,-1 0 0,0-2 0,0 1 0,-1-1 0,-1 1 0,0 1 0,-2 0 0,0 0 0,0 0 0,-1 0 0,-3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8.709"/>
    </inkml:context>
    <inkml:brush xml:id="br0">
      <inkml:brushProperty name="width" value="0.035" units="cm"/>
      <inkml:brushProperty name="height" value="0.035" units="cm"/>
      <inkml:brushProperty name="color" value="#E71224"/>
    </inkml:brush>
  </inkml:definitions>
  <inkml:trace contextRef="#ctx0" brushRef="#br0">0 30 24575,'24'0'0,"14"0"0,23 0 0,17 0 0,6 0 0,-2 0 0,-13 0 0,-8 0 0,-8 0 0,-4 0 0,-4 0 0,-6 0 0,-7 0 0,-7 0 0,-4 0 0,-2 0 0,-1-1 0,1-1 0,-1 1 0,1 0 0,1 1 0,-2 0 0,-2 0 0,0 0 0,-2 0 0,0 0 0,0 0 0,0 0 0,0 0 0,0 0 0,-2 0 0,0-1 0,0 0 0,0-1 0,2-1 0,0 1 0,0 0 0,-1-1 0,0 1 0,-1 1 0,0-1 0,0 2 0,0 0 0,0 0 0,0 0 0,2 0 0,0-1 0,-1-1 0,-1 1 0,-3-1 0,0 2 0,3 0 0,9 1 0,9 2 0,10 3 0,0 1 0,-6-1 0,-9-2 0,-9-2 0,-8-1 0,-3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0.642"/>
    </inkml:context>
    <inkml:brush xml:id="br0">
      <inkml:brushProperty name="width" value="0.035" units="cm"/>
      <inkml:brushProperty name="height" value="0.035" units="cm"/>
      <inkml:brushProperty name="color" value="#E71224"/>
    </inkml:brush>
  </inkml:definitions>
  <inkml:trace contextRef="#ctx0" brushRef="#br0">1 1 24575,'11'0'0,"9"0"0,8 0 0,6 0 0,-1 0 0,-7 0 0,-5 0 0,-7 0 0,-5 0 0,-1 0 0,-2 0 0,-2 0 0,1 0 0,-1 0 0,3 0 0,1 0 0,0 0 0,1 0 0,-1 0 0,-2 0 0,-3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3.593"/>
    </inkml:context>
    <inkml:brush xml:id="br0">
      <inkml:brushProperty name="width" value="0.035" units="cm"/>
      <inkml:brushProperty name="height" value="0.035" units="cm"/>
      <inkml:brushProperty name="color" value="#E71224"/>
    </inkml:brush>
  </inkml:definitions>
  <inkml:trace contextRef="#ctx0" brushRef="#br0">0 0 24575,'12'0'0,"2"0"0,5 0 0,1 0 0,4 0 0,-2 0 0,-3 0 0,-3 0 0,-6 0 0,-2 0 0,-1 0 0,-1 0 0,0 0 0,-1 0 0,1 0 0,-1 0 0,1 0 0,-1 0 0,-3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55:54.564"/>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13 1,'41'0,"-9"0,-21 0,-2 0,10 2,-1-1,16 2,-17-1,7-1,-8 1,-2-2,7 0,-9 0,5 0,-2 0,0 0,4 3,-6-2,6 1,-4-2,0 0,1 3,-1-3,0 5,4-4,-6 2,6-3,-4 0,0 0,-53-6,26 5,-39-4,40 5,4 0,-14-3,9 3,-10-3,5 3,7 0,-12 0,9 0,-4 0,0 0,5 0,-5 0,-1 0,0 0,0 0,4 0,-5-3,8 3,-10-3,6 3,0 0,-8 0,10 0,-3 0,-1 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22.621"/>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1,'42'3,"-6"-3,-27 3,2-3,7 3,-4-3,6 3,-5-3,-2 3,4-3,9 8,-10-7,23 4,-29-5,15 0,-13 0,1 0,7 2,-7-1,18 2,-19-3,26 4,-28-2,29 2,-29-4,16 0,-12 0,-4 0,15 3,-14-2,7 1,-2-2,-5 0,9 0,-2 3,3-2,-2 1,-5-2,19 0,-20 0,20 0,-24 0,1 0,14 0,-14 0,20 0,-19 0,3 0,11 0,-7 0,9 0,-13 0,2 0,-2 0,3 0,3 0,-9 0,11 0,-11 0,23 0,-18 3,10-2,-15 1,3-2,2 0,9 0,-11 0,5 0,-4 0,1 0,2 0,0 0,-1 0,-3 0,4 0,-5 0,3 0,1 0,-4 0,7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25.176"/>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48,'97'-15,"-8"7,-26 3,18 5,-13 0,21 0,-6 0,-7 0,5 0,-27 0,7 0,-7 0,-9 0,6 0,-25 0,2 0,-13 0,-4 0,9 0,-8 0,9 0,8 0,10 0,21-6,-15 5,13-5,-30 6,13 0,-18 0,-5 0,-4 0,3-3,-4 3,5-3,5 3,-9 0,10 0,-11 0,4 0,1 0,0 3,14-2,-14 5,21-5,-21 1,31-2,-12 0,6 0,6 0,-3 0,-1 0,13 0,-30 0,5 0,-12 0,-10 0,8 0,-3 0,-1 0,5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39.46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0,'45'0,"-9"0,-24 0,-6 0,16 3,4-2,-2 4,15-4,-22 1,10-2,-5 0,-4 0,5 4,-4-3,-5 2,16 2,-18-4,32 4,-34-5,20 0,-19 0,3 0,8 0,-10 0,8 0,-3 0,-4 0,6 0,-2 0,-4 0,7 0,1 0,-2 0,4 0,-11 0,17 0,-14 0,8 0,-1 0,-10 2,10-1,-5 2,-6-3,13 0,-12 0,5 0,0 0,7 0,-5 0,6 0,-13 0,3 2,3-1,-2 2,3-3,-6 0,7 0,7 0,-12 0,15 0,-19 0,6 0,0 0,-4 0,8 0,-9 0,6 0,14 0,-16 0,29 0,-35 0,15 0,-11 0,0 0,13 0,-13 0,14 0,-10 0,0 0,4-4,-9 3,9-2,-6 3,-1 0,4 0,-8-3,11 3,-8-3,3 3,0 0,-4 0,9 0,-6 0,-1 0,1 0,0 0,0 0,1 0,12 0,-13 0,17 0,-22 0,5 0,10 0,-13 0,15 0,-16 0,-2 0,13 0,-12 0,9 0,-8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44.47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13,'61'-7,"5"2,-12 5,9 0,0 0,0 0,-18 0,-4 0,0 0,-5 0,25 0,-25 0,5 0,-18 0,0 0,9 0,-7 0,7 0,0 0,-7 0,7 0,9 0,-19 0,18 0,-22 0,14 0,-7 0,7 0,0 0,-7 0,7 0,-9 0,-4 0,2 0,-7 0,7 0,-7 0,8 0,5 0,24 0,-12 3,28-2,-4 2,-4-3,2 0,-12 0,-21 0,13 0,-9 0,-15 3,22-2,-29 1,47-2,-35 0,45 6,-22-5,38 5,-25-1,22-4,-43 4,12-5,-24 0,7 0,-13 0,2 0,6 0,-1 0,6 3,-9-2,9 2,-15-3,13 0,-19 0,3 0,6 0,-9 0,23 0,-19 0,16 0,-13 0,0 0,-1 0,-2 0,0 0,1-2,-2-2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33.796"/>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44,'40'-14,"-5"3,-23 11,1 0,5 0,-4 0,4 0,-3-3,-2 3,8-6,-7 5,6-4,-6 4,4-2,6 3,-6 0,3 0,-10 0,5 0,0 0,3 0,-4 0,0 0,4 3,-2-2,9 1,-6 2,4-3,-5 2,-7-3,19 0,-20 0,20 0,-11 0,-8 0,16 3,-19-2,8 1,1-2,-1 0,5 0,-7 0,0 0,1 3,3-2,-3 2,2-1,-5-1,10 2,-8-3,16 0,-18 0,9 0,-10 0,4 0,6 0,-8 0,3 0,-2 0,4 0,0 0,4 0,-4 0,3 0,-6 0,-2 0,4 0,-6 0,11 0,-13 0,5 0,12 0,-14 0,13 0,-14 0,1 0,10 0,-3 0,7 0,-11 0,7 0,-15 0,25 0,-19 0,15 0,-14 0,3 3,1-2,-3 3,1-4,-4 0,3 0,2 0,-5 0,5 0,-2 5,0-1,2 3,-5-2,5-4,-5 1,7-2,-6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39.027"/>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38,'46'-11,"4"3,-31 8,12 0,-22 0,11 0,-7 0,3 0,2 0,-2 0,0 0,2 0,-5 0,8 0,-8 0,5 0,-2 0,5 0,-6 0,7-3,-11 3,4-3,3 3,4 0,-4 0,2 0,-8 0,4 0,3 0,-3 0,-1 0,5 0,-8 0,7 0,-1 0,-1 0,2 0,-4 0,0-3,-2 2,5-4,-5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45.26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0,'76'10,"-15"-1,-54-7,-1-1,19 5,-14-6,17 6,-16-6,1 6,5-5,-5 4,8-4,-10 2,9-1,-7-1,3 2,5-3,-10 0,9 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332737-06AC-C541-A353-627B4DB7987B}" type="datetimeFigureOut">
              <a:rPr lang="en-CA" smtClean="0"/>
              <a:t>2024-09-04</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D6CF9-E835-9041-B5D4-46E5ED18BA04}" type="slidenum">
              <a:rPr lang="en-CA" smtClean="0"/>
              <a:t>‹nr.›</a:t>
            </a:fld>
            <a:endParaRPr lang="en-CA"/>
          </a:p>
        </p:txBody>
      </p:sp>
    </p:spTree>
    <p:extLst>
      <p:ext uri="{BB962C8B-B14F-4D97-AF65-F5344CB8AC3E}">
        <p14:creationId xmlns:p14="http://schemas.microsoft.com/office/powerpoint/2010/main" val="357523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pandas.pydata.org/Pandas_Cheat_Sheet.pdf" TargetMode="External"/><Relationship Id="rId3" Type="http://schemas.openxmlformats.org/officeDocument/2006/relationships/hyperlink" Target="https://numpy.org/" TargetMode="External"/><Relationship Id="rId7" Type="http://schemas.openxmlformats.org/officeDocument/2006/relationships/hyperlink" Target="https://numpy.org/doc/stable/user/absolute_beginners.html#numpy-the-absolute-basics-for-beginner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matplotlib.org/" TargetMode="External"/><Relationship Id="rId5" Type="http://schemas.openxmlformats.org/officeDocument/2006/relationships/hyperlink" Target="https://scipy.org/" TargetMode="External"/><Relationship Id="rId10" Type="http://schemas.openxmlformats.org/officeDocument/2006/relationships/hyperlink" Target="https://matplotlib.org/stable/users/explain/quick_start.html" TargetMode="External"/><Relationship Id="rId4" Type="http://schemas.openxmlformats.org/officeDocument/2006/relationships/hyperlink" Target="https://pandas.pydata.org/" TargetMode="External"/><Relationship Id="rId9" Type="http://schemas.openxmlformats.org/officeDocument/2006/relationships/hyperlink" Target="https://docs.scipy.org/doc/scipy/tutorial/index.html#user-guid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794382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8B2D6CF9-E835-9041-B5D4-46E5ED18BA04}" type="slidenum">
              <a:rPr lang="en-CA" smtClean="0"/>
              <a:t>22</a:t>
            </a:fld>
            <a:endParaRPr lang="en-CA"/>
          </a:p>
        </p:txBody>
      </p:sp>
    </p:spTree>
    <p:extLst>
      <p:ext uri="{BB962C8B-B14F-4D97-AF65-F5344CB8AC3E}">
        <p14:creationId xmlns:p14="http://schemas.microsoft.com/office/powerpoint/2010/main" val="692512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These are scaler types, meaning, single elements.</a:t>
            </a:r>
          </a:p>
          <a:p>
            <a:r>
              <a:rPr lang="en-CA" b="1" i="0" u="none" strike="noStrike" noProof="0" dirty="0">
                <a:solidFill>
                  <a:srgbClr val="006064"/>
                </a:solidFill>
                <a:effectLst/>
                <a:latin typeface="system-ui"/>
              </a:rPr>
              <a:t>Note:</a:t>
            </a:r>
            <a:r>
              <a:rPr lang="en-CA" b="0" i="0" u="none" strike="noStrike" noProof="0" dirty="0">
                <a:solidFill>
                  <a:srgbClr val="006064"/>
                </a:solidFill>
                <a:effectLst/>
                <a:latin typeface="system-ui"/>
              </a:rPr>
              <a:t> The operations that can be done on the data depends on the data type (e.g. addition (*) works different on strings, then they do on numerical types)</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25</a:t>
            </a:fld>
            <a:endParaRPr lang="en-CA"/>
          </a:p>
        </p:txBody>
      </p:sp>
    </p:spTree>
    <p:extLst>
      <p:ext uri="{BB962C8B-B14F-4D97-AF65-F5344CB8AC3E}">
        <p14:creationId xmlns:p14="http://schemas.microsoft.com/office/powerpoint/2010/main" val="1248424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26</a:t>
            </a:fld>
            <a:endParaRPr lang="en-CA"/>
          </a:p>
        </p:txBody>
      </p:sp>
    </p:spTree>
    <p:extLst>
      <p:ext uri="{BB962C8B-B14F-4D97-AF65-F5344CB8AC3E}">
        <p14:creationId xmlns:p14="http://schemas.microsoft.com/office/powerpoint/2010/main" val="2688892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Contrary to </a:t>
            </a:r>
            <a:r>
              <a:rPr lang="en-CA" dirty="0" err="1"/>
              <a:t>matlab</a:t>
            </a:r>
            <a:r>
              <a:rPr lang="en-CA" dirty="0"/>
              <a:t> and some other programming languages where indexing starts from 1</a:t>
            </a:r>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27</a:t>
            </a:fld>
            <a:endParaRPr lang="en-CA"/>
          </a:p>
        </p:txBody>
      </p:sp>
    </p:spTree>
    <p:extLst>
      <p:ext uri="{BB962C8B-B14F-4D97-AF65-F5344CB8AC3E}">
        <p14:creationId xmlns:p14="http://schemas.microsoft.com/office/powerpoint/2010/main" val="2915834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1" i="0" u="none" strike="noStrike" dirty="0">
                <a:effectLst/>
                <a:latin typeface="system-ui"/>
              </a:rPr>
              <a:t>Loops </a:t>
            </a:r>
            <a:r>
              <a:rPr lang="nl-NL" b="1" i="0" u="none" strike="noStrike" dirty="0" err="1">
                <a:effectLst/>
                <a:latin typeface="system-ui"/>
              </a:rPr>
              <a:t>and</a:t>
            </a:r>
            <a:r>
              <a:rPr lang="nl-NL" b="1" i="0" u="none" strike="noStrike" dirty="0">
                <a:effectLst/>
                <a:latin typeface="system-ui"/>
              </a:rPr>
              <a:t> </a:t>
            </a:r>
            <a:r>
              <a:rPr lang="nl-NL" b="1" i="0" u="none" strike="noStrike" dirty="0" err="1">
                <a:effectLst/>
                <a:latin typeface="system-ui"/>
              </a:rPr>
              <a:t>conditional</a:t>
            </a:r>
            <a:r>
              <a:rPr lang="nl-NL" b="1" i="0" u="none" strike="noStrike" dirty="0">
                <a:effectLst/>
                <a:latin typeface="system-ui"/>
              </a:rPr>
              <a:t> statements</a:t>
            </a:r>
          </a:p>
          <a:p>
            <a:pPr algn="l"/>
            <a:r>
              <a:rPr lang="nl-NL" b="0" i="0" u="none" strike="noStrike" dirty="0" err="1">
                <a:effectLst/>
                <a:latin typeface="system-ui"/>
              </a:rPr>
              <a:t>There</a:t>
            </a:r>
            <a:r>
              <a:rPr lang="nl-NL" b="0" i="0" u="none" strike="noStrike" dirty="0">
                <a:effectLst/>
                <a:latin typeface="system-ui"/>
              </a:rPr>
              <a:t> are a few </a:t>
            </a:r>
            <a:r>
              <a:rPr lang="nl-NL" b="0" i="0" u="none" strike="noStrike" dirty="0" err="1">
                <a:effectLst/>
                <a:latin typeface="system-ui"/>
              </a:rPr>
              <a:t>things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important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considering</a:t>
            </a:r>
            <a:r>
              <a:rPr lang="nl-NL" b="0" i="0" u="none" strike="noStrike" dirty="0">
                <a:effectLst/>
                <a:latin typeface="system-ui"/>
              </a:rPr>
              <a:t> loops, statement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also</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but more on </a:t>
            </a:r>
            <a:r>
              <a:rPr lang="nl-NL" b="0" i="0" u="none" strike="noStrike" dirty="0" err="1">
                <a:effectLst/>
                <a:latin typeface="system-ui"/>
              </a:rPr>
              <a:t>that</a:t>
            </a:r>
            <a:r>
              <a:rPr lang="nl-NL" b="0" i="0" u="none" strike="noStrike" dirty="0">
                <a:effectLst/>
                <a:latin typeface="system-ui"/>
              </a:rPr>
              <a:t> later).</a:t>
            </a:r>
          </a:p>
          <a:p>
            <a:pPr algn="l">
              <a:buFont typeface="+mj-lt"/>
              <a:buAutoNum type="arabicPeriod"/>
            </a:pPr>
            <a:r>
              <a:rPr lang="nl-NL" b="0" i="0" u="none" strike="noStrike" dirty="0">
                <a:effectLst/>
                <a:latin typeface="system-ui"/>
              </a:rPr>
              <a:t>The first line </a:t>
            </a:r>
            <a:r>
              <a:rPr lang="nl-NL" b="0" i="0" u="none" strike="noStrike" dirty="0" err="1">
                <a:effectLst/>
                <a:latin typeface="system-ui"/>
              </a:rPr>
              <a:t>always</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 colon ( : ). </a:t>
            </a: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missing </a:t>
            </a:r>
            <a:r>
              <a:rPr lang="nl-NL" b="0" i="0" u="none" strike="noStrike" dirty="0" err="1">
                <a:effectLst/>
                <a:latin typeface="system-ui"/>
              </a:rPr>
              <a:t>you</a:t>
            </a:r>
            <a:r>
              <a:rPr lang="nl-NL" b="0" i="0" u="none" strike="noStrike" dirty="0">
                <a:effectLst/>
                <a:latin typeface="system-ui"/>
              </a:rPr>
              <a:t> get a </a:t>
            </a:r>
            <a:r>
              <a:rPr lang="nl-NL" b="0" i="0" u="none" strike="noStrike" dirty="0" err="1">
                <a:effectLst/>
                <a:latin typeface="system-ui"/>
              </a:rPr>
              <a:t>SyntaxError</a:t>
            </a:r>
            <a:r>
              <a:rPr lang="nl-NL" b="0" i="0" u="none" strike="noStrike" dirty="0">
                <a:effectLst/>
                <a:latin typeface="system-ui"/>
              </a:rPr>
              <a:t>:</a:t>
            </a:r>
          </a:p>
          <a:p>
            <a:pPr algn="l">
              <a:buFont typeface="+mj-lt"/>
              <a:buAutoNum type="arabicPeriod"/>
            </a:pPr>
            <a:r>
              <a:rPr lang="nl-NL" b="0" i="0" u="none" strike="noStrike" dirty="0" err="1">
                <a:effectLst/>
                <a:latin typeface="system-ui"/>
              </a:rPr>
              <a:t>Indentation</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following</a:t>
            </a:r>
            <a:r>
              <a:rPr lang="nl-NL" b="0" i="0" u="none" strike="noStrike" dirty="0">
                <a:effectLst/>
                <a:latin typeface="system-ui"/>
              </a:rPr>
              <a:t> </a:t>
            </a:r>
            <a:r>
              <a:rPr lang="nl-NL" b="0" i="0" u="none" strike="noStrike" dirty="0" err="1">
                <a:effectLst/>
                <a:latin typeface="system-ui"/>
              </a:rPr>
              <a:t>lines</a:t>
            </a:r>
            <a:r>
              <a:rPr lang="nl-NL" b="0" i="0" u="none" strike="noStrike" dirty="0">
                <a:effectLst/>
                <a:latin typeface="system-ui"/>
              </a:rPr>
              <a:t> are important. </a:t>
            </a:r>
            <a:r>
              <a:rPr lang="nl-NL" b="0" i="0" u="none" strike="noStrike" dirty="0" err="1">
                <a:effectLst/>
                <a:latin typeface="system-ui"/>
              </a:rPr>
              <a:t>Either</a:t>
            </a:r>
            <a:r>
              <a:rPr lang="nl-NL" b="0" i="0" u="none" strike="noStrike" dirty="0">
                <a:effectLst/>
                <a:latin typeface="system-ui"/>
              </a:rPr>
              <a:t> a tab of 4 </a:t>
            </a:r>
            <a:r>
              <a:rPr lang="nl-NL" b="0" i="0" u="none" strike="noStrike" dirty="0" err="1">
                <a:effectLst/>
                <a:latin typeface="system-ui"/>
              </a:rPr>
              <a:t>spaces</a:t>
            </a:r>
            <a:r>
              <a:rPr lang="nl-NL" b="0" i="0" u="none" strike="noStrike" dirty="0">
                <a:effectLst/>
                <a:latin typeface="system-ui"/>
              </a:rPr>
              <a:t>. </a:t>
            </a:r>
            <a:r>
              <a:rPr lang="nl-NL" b="0" i="0" u="none" strike="noStrike" dirty="0" err="1">
                <a:effectLst/>
                <a:latin typeface="system-ui"/>
              </a:rPr>
              <a:t>Otherwise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IndentationError</a:t>
            </a:r>
            <a:r>
              <a:rPr lang="nl-NL" b="0" i="0" u="none" strike="noStrike" dirty="0">
                <a:effectLst/>
                <a:latin typeface="system-ui"/>
              </a:rPr>
              <a:t>:</a:t>
            </a:r>
          </a:p>
          <a:p>
            <a:pPr marL="742950" lvl="1" indent="-285750" algn="l">
              <a:buFont typeface="+mj-lt"/>
              <a:buAutoNum type="arabicPeriod"/>
            </a:pP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a:t>
            </a:r>
            <a:r>
              <a:rPr lang="nl-NL" b="0" i="0" u="none" strike="noStrike" dirty="0" err="1">
                <a:effectLst/>
                <a:latin typeface="system-ui"/>
              </a:rPr>
              <a:t>placed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a:t>
            </a:r>
            <a:r>
              <a:rPr lang="nl-NL" b="0" i="0" u="none" strike="noStrike" dirty="0" err="1">
                <a:effectLst/>
                <a:latin typeface="system-ui"/>
              </a:rPr>
              <a:t>indentation</a:t>
            </a:r>
            <a:r>
              <a:rPr lang="nl-NL" b="0" i="0" u="none" strike="noStrike" dirty="0">
                <a:effectLst/>
                <a:latin typeface="system-ui"/>
              </a:rPr>
              <a:t> </a:t>
            </a:r>
            <a:r>
              <a:rPr lang="nl-NL" b="0" i="0" u="none" strike="noStrike" dirty="0" err="1">
                <a:effectLst/>
                <a:latin typeface="system-ui"/>
              </a:rPr>
              <a:t>should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automatic.</a:t>
            </a:r>
          </a:p>
          <a:p>
            <a:pPr algn="l">
              <a:buFont typeface="+mj-lt"/>
              <a:buAutoNum type="arabicPeriod"/>
            </a:pPr>
            <a:r>
              <a:rPr lang="nl-NL" b="0" i="0" u="none" strike="noStrike" dirty="0" err="1">
                <a:effectLst/>
                <a:latin typeface="system-ui"/>
              </a:rPr>
              <a:t>Contrary</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MATLAB </a:t>
            </a:r>
            <a:r>
              <a:rPr lang="nl-NL" b="0" i="0" u="none" strike="noStrike" dirty="0" err="1">
                <a:effectLst/>
                <a:latin typeface="system-ui"/>
              </a:rPr>
              <a:t>programming</a:t>
            </a:r>
            <a:r>
              <a:rPr lang="nl-NL" b="0" i="0" u="none" strike="noStrike" dirty="0">
                <a:effectLst/>
                <a:latin typeface="system-ui"/>
              </a:rPr>
              <a:t>, a loop, </a:t>
            </a:r>
            <a:r>
              <a:rPr lang="nl-NL" b="0" i="0" u="none" strike="noStrike" dirty="0" err="1">
                <a:effectLst/>
                <a:latin typeface="system-ui"/>
              </a:rPr>
              <a:t>conditional</a:t>
            </a:r>
            <a:r>
              <a:rPr lang="nl-NL" b="0" i="0" u="none" strike="noStrike" dirty="0">
                <a:effectLst/>
                <a:latin typeface="system-ui"/>
              </a:rPr>
              <a:t> statement (or </a:t>
            </a:r>
            <a:r>
              <a:rPr lang="nl-NL" b="0" i="0" u="none" strike="noStrike" dirty="0" err="1">
                <a:effectLst/>
                <a:latin typeface="system-ui"/>
              </a:rPr>
              <a:t>function</a:t>
            </a:r>
            <a:r>
              <a:rPr lang="nl-NL" b="0" i="0" u="none" strike="noStrike" dirty="0">
                <a:effectLst/>
                <a:latin typeface="system-ui"/>
              </a:rPr>
              <a:t>) do </a:t>
            </a:r>
            <a:r>
              <a:rPr lang="nl-NL" b="0" i="0" u="none" strike="noStrike" dirty="0" err="1">
                <a:effectLst/>
                <a:latin typeface="system-ui"/>
              </a:rPr>
              <a:t>not</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end statement.</a:t>
            </a:r>
          </a:p>
          <a:p>
            <a:pPr marL="742950" lvl="1" indent="-285750" algn="l">
              <a:buFont typeface="+mj-lt"/>
              <a:buAutoNum type="arabicPeriod"/>
            </a:pPr>
            <a:r>
              <a:rPr lang="nl-NL" b="0" i="0" u="none" strike="noStrike" dirty="0" err="1">
                <a:effectLst/>
                <a:latin typeface="system-ui"/>
              </a:rPr>
              <a:t>the</a:t>
            </a:r>
            <a:r>
              <a:rPr lang="nl-NL" b="0" i="0" u="none" strike="noStrike" dirty="0">
                <a:effectLst/>
                <a:latin typeface="system-ui"/>
              </a:rPr>
              <a:t> end is </a:t>
            </a:r>
            <a:r>
              <a:rPr lang="nl-NL" b="0" i="0" u="none" strike="noStrike" dirty="0" err="1">
                <a:effectLst/>
                <a:latin typeface="system-ui"/>
              </a:rPr>
              <a:t>indicated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 black line </a:t>
            </a:r>
            <a:r>
              <a:rPr lang="nl-NL" b="0" i="0" u="none" strike="noStrike" dirty="0" err="1">
                <a:effectLst/>
                <a:latin typeface="system-ui"/>
              </a:rPr>
              <a:t>and</a:t>
            </a:r>
            <a:r>
              <a:rPr lang="nl-NL" b="0" i="0" u="none" strike="noStrike" dirty="0">
                <a:effectLst/>
                <a:latin typeface="system-ui"/>
              </a:rPr>
              <a:t> a reset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indentation</a:t>
            </a:r>
            <a:endParaRPr lang="nl-NL" b="0" i="0" u="none" strike="noStrike" dirty="0">
              <a:effectLst/>
              <a:latin typeface="system-ui"/>
            </a:endParaRPr>
          </a:p>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28</a:t>
            </a:fld>
            <a:endParaRPr lang="en-CA"/>
          </a:p>
        </p:txBody>
      </p:sp>
    </p:spTree>
    <p:extLst>
      <p:ext uri="{BB962C8B-B14F-4D97-AF65-F5344CB8AC3E}">
        <p14:creationId xmlns:p14="http://schemas.microsoft.com/office/powerpoint/2010/main" val="1962494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8B2D6CF9-E835-9041-B5D4-46E5ED18BA04}" type="slidenum">
              <a:rPr lang="en-CA" smtClean="0"/>
              <a:t>29</a:t>
            </a:fld>
            <a:endParaRPr lang="en-CA"/>
          </a:p>
        </p:txBody>
      </p:sp>
    </p:spTree>
    <p:extLst>
      <p:ext uri="{BB962C8B-B14F-4D97-AF65-F5344CB8AC3E}">
        <p14:creationId xmlns:p14="http://schemas.microsoft.com/office/powerpoint/2010/main" val="3562229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Debugging can be a hassle in Python. Here in </a:t>
            </a:r>
            <a:r>
              <a:rPr lang="en-CA" b="0" i="0" u="none" strike="noStrike" noProof="0" dirty="0" err="1">
                <a:effectLst/>
                <a:latin typeface="system-ui"/>
              </a:rPr>
              <a:t>Jupyter</a:t>
            </a:r>
            <a:r>
              <a:rPr lang="en-CA" b="0" i="0" u="none" strike="noStrike" noProof="0" dirty="0">
                <a:effectLst/>
                <a:latin typeface="system-ui"/>
              </a:rPr>
              <a:t> Notebook, there is no debugging button you can click. The advantage of </a:t>
            </a:r>
            <a:r>
              <a:rPr lang="en-CA" b="0" i="0" u="none" strike="noStrike" noProof="0" dirty="0" err="1">
                <a:effectLst/>
                <a:latin typeface="system-ui"/>
              </a:rPr>
              <a:t>Jupyter</a:t>
            </a:r>
            <a:r>
              <a:rPr lang="en-CA" b="0" i="0" u="none" strike="noStrike" noProof="0" dirty="0">
                <a:effectLst/>
                <a:latin typeface="system-ui"/>
              </a:rPr>
              <a:t> notebook or Google </a:t>
            </a:r>
            <a:r>
              <a:rPr lang="en-CA" b="0" i="0" u="none" strike="noStrike" noProof="0" dirty="0" err="1">
                <a:effectLst/>
                <a:latin typeface="system-ui"/>
              </a:rPr>
              <a:t>Colab</a:t>
            </a:r>
            <a:r>
              <a:rPr lang="en-CA" b="0" i="0" u="none" strike="noStrike" noProof="0" dirty="0">
                <a:effectLst/>
                <a:latin typeface="system-ui"/>
              </a:rPr>
              <a:t> is that you can run cell by cell to see where you are going wrong. But it is harder to debug functions that way, as you cannot step into the function to see what happens. In those cases small and simple IDEs like </a:t>
            </a:r>
            <a:r>
              <a:rPr lang="en-CA" b="1" i="0" u="none" strike="noStrike" noProof="0" dirty="0">
                <a:effectLst/>
                <a:latin typeface="system-ui"/>
                <a:hlinkClick r:id="rId3"/>
              </a:rPr>
              <a:t>Thonny</a:t>
            </a:r>
            <a:r>
              <a:rPr lang="en-CA" b="0" i="0" u="none" strike="noStrike" noProof="0" dirty="0">
                <a:effectLst/>
                <a:latin typeface="system-ui"/>
              </a:rPr>
              <a:t> can come in handy. Copy past your code, and visually see what happens. When using IDEs like PyCharm, </a:t>
            </a:r>
            <a:r>
              <a:rPr lang="en-CA" b="0" i="0" u="none" strike="noStrike" noProof="0" dirty="0" err="1">
                <a:effectLst/>
                <a:latin typeface="system-ui"/>
              </a:rPr>
              <a:t>DataSpell</a:t>
            </a:r>
            <a:r>
              <a:rPr lang="en-CA" b="0" i="0" u="none" strike="noStrike" noProof="0" dirty="0">
                <a:effectLst/>
                <a:latin typeface="system-ui"/>
              </a:rPr>
              <a:t>, </a:t>
            </a:r>
            <a:r>
              <a:rPr lang="en-CA" b="0" i="0" u="none" strike="noStrike" noProof="0" dirty="0" err="1">
                <a:effectLst/>
                <a:latin typeface="system-ui"/>
              </a:rPr>
              <a:t>ect</a:t>
            </a:r>
            <a:r>
              <a:rPr lang="en-CA" b="0" i="0" u="none" strike="noStrike" noProof="0" dirty="0">
                <a:effectLst/>
                <a:latin typeface="system-ui"/>
              </a:rPr>
              <a:t>, there is a debugging button. Just set a break point where you need it and run your script by pressing the </a:t>
            </a:r>
            <a:r>
              <a:rPr lang="en-CA" b="0" i="1" u="none" strike="noStrike" noProof="0" dirty="0">
                <a:effectLst/>
                <a:latin typeface="system-ui"/>
              </a:rPr>
              <a:t>bug</a:t>
            </a:r>
            <a:r>
              <a:rPr lang="en-CA" b="0" i="0" u="none" strike="noStrike" noProof="0" dirty="0">
                <a:effectLst/>
                <a:latin typeface="system-ui"/>
              </a:rPr>
              <a:t> icon. Then you can step into the code and see what is happening and find the error.</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30</a:t>
            </a:fld>
            <a:endParaRPr lang="en-CA"/>
          </a:p>
        </p:txBody>
      </p:sp>
    </p:spTree>
    <p:extLst>
      <p:ext uri="{BB962C8B-B14F-4D97-AF65-F5344CB8AC3E}">
        <p14:creationId xmlns:p14="http://schemas.microsoft.com/office/powerpoint/2010/main" val="3155457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32</a:t>
            </a:fld>
            <a:endParaRPr lang="en-CA"/>
          </a:p>
        </p:txBody>
      </p:sp>
    </p:spTree>
    <p:extLst>
      <p:ext uri="{BB962C8B-B14F-4D97-AF65-F5344CB8AC3E}">
        <p14:creationId xmlns:p14="http://schemas.microsoft.com/office/powerpoint/2010/main" val="842002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0" i="0" u="none" strike="noStrike" dirty="0">
                <a:effectLst/>
                <a:latin typeface="system-ui"/>
              </a:rPr>
              <a:t>Object-</a:t>
            </a:r>
            <a:r>
              <a:rPr lang="nl-NL" b="0" i="0" u="none" strike="noStrike" dirty="0" err="1">
                <a:effectLst/>
                <a:latin typeface="system-ui"/>
              </a:rPr>
              <a:t>Oriented</a:t>
            </a:r>
            <a:r>
              <a:rPr lang="nl-NL" b="0" i="0" u="none" strike="noStrike" dirty="0">
                <a:effectLst/>
                <a:latin typeface="system-ui"/>
              </a:rPr>
              <a:t> Programming is a </a:t>
            </a:r>
            <a:r>
              <a:rPr lang="nl-NL" b="0" i="0" u="none" strike="noStrike" dirty="0" err="1">
                <a:effectLst/>
                <a:latin typeface="system-ui"/>
              </a:rPr>
              <a:t>programming</a:t>
            </a:r>
            <a:r>
              <a:rPr lang="nl-NL" b="0" i="0" u="none" strike="noStrike" dirty="0">
                <a:effectLst/>
                <a:latin typeface="system-ui"/>
              </a:rPr>
              <a:t> </a:t>
            </a:r>
            <a:r>
              <a:rPr lang="nl-NL" b="0" i="0" u="none" strike="noStrike" dirty="0" err="1">
                <a:effectLst/>
                <a:latin typeface="system-ui"/>
              </a:rPr>
              <a:t>paradime</a:t>
            </a:r>
            <a:r>
              <a:rPr lang="nl-NL" b="0" i="0" u="none" strike="noStrike" dirty="0">
                <a:effectLst/>
                <a:latin typeface="system-ui"/>
              </a:rPr>
              <a:t> </a:t>
            </a:r>
            <a:r>
              <a:rPr lang="nl-NL" b="0" i="0" u="none" strike="noStrike" dirty="0" err="1">
                <a:effectLst/>
                <a:latin typeface="system-ui"/>
              </a:rPr>
              <a:t>based</a:t>
            </a:r>
            <a:r>
              <a:rPr lang="nl-NL" b="0" i="0" u="none" strike="noStrike" dirty="0">
                <a:effectLst/>
                <a:latin typeface="system-ui"/>
              </a:rPr>
              <a:t> on </a:t>
            </a:r>
            <a:r>
              <a:rPr lang="nl-NL" b="0" i="0" u="none" strike="noStrike" dirty="0" err="1">
                <a:effectLst/>
                <a:latin typeface="system-ui"/>
              </a:rPr>
              <a:t>objects</a:t>
            </a:r>
            <a:r>
              <a:rPr lang="nl-NL" b="0" i="0" u="none" strike="noStrike" dirty="0">
                <a:effectLst/>
                <a:latin typeface="system-ui"/>
              </a:rPr>
              <a:t> or data </a:t>
            </a:r>
            <a:r>
              <a:rPr lang="nl-NL" b="0" i="0" u="none" strike="noStrike" dirty="0" err="1">
                <a:effectLst/>
                <a:latin typeface="system-ui"/>
              </a:rPr>
              <a:t>rather</a:t>
            </a:r>
            <a:r>
              <a:rPr lang="nl-NL" b="0" i="0" u="none" strike="noStrike" dirty="0">
                <a:effectLst/>
                <a:latin typeface="system-ui"/>
              </a:rPr>
              <a:t> </a:t>
            </a:r>
            <a:r>
              <a:rPr lang="nl-NL" b="0" i="0" u="none" strike="noStrike" dirty="0" err="1">
                <a:effectLst/>
                <a:latin typeface="system-ui"/>
              </a:rPr>
              <a:t>than</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is approach is well </a:t>
            </a:r>
            <a:r>
              <a:rPr lang="nl-NL" b="0" i="0" u="none" strike="noStrike" dirty="0" err="1">
                <a:effectLst/>
                <a:latin typeface="system-ui"/>
              </a:rPr>
              <a:t>suited</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projects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large </a:t>
            </a:r>
            <a:r>
              <a:rPr lang="nl-NL" b="0" i="0" u="none" strike="noStrike" dirty="0" err="1">
                <a:effectLst/>
                <a:latin typeface="system-ui"/>
              </a:rPr>
              <a:t>and</a:t>
            </a:r>
            <a:r>
              <a:rPr lang="nl-NL" b="0" i="0" u="none" strike="noStrike" dirty="0">
                <a:effectLst/>
                <a:latin typeface="system-ui"/>
              </a:rPr>
              <a:t> complex. </a:t>
            </a:r>
            <a:br>
              <a:rPr lang="nl-NL" b="0" i="0" u="none" strike="noStrike" dirty="0">
                <a:effectLst/>
                <a:latin typeface="system-ui"/>
              </a:rPr>
            </a:br>
            <a:r>
              <a:rPr lang="nl-NL" b="0" i="0" u="none" strike="noStrike" dirty="0">
                <a:effectLst/>
                <a:latin typeface="system-ui"/>
              </a:rPr>
              <a:t>The </a:t>
            </a:r>
            <a:r>
              <a:rPr lang="nl-NL" b="0" i="0" u="none" strike="noStrike" dirty="0" err="1">
                <a:effectLst/>
                <a:latin typeface="system-ui"/>
              </a:rPr>
              <a:t>structure</a:t>
            </a:r>
            <a:r>
              <a:rPr lang="nl-NL" b="0" i="0" u="none" strike="noStrike" dirty="0">
                <a:effectLst/>
                <a:latin typeface="system-ui"/>
              </a:rPr>
              <a:t> of OOP </a:t>
            </a:r>
            <a:r>
              <a:rPr lang="nl-NL" b="0" i="0" u="none" strike="noStrike" dirty="0" err="1">
                <a:effectLst/>
                <a:latin typeface="system-ui"/>
              </a:rPr>
              <a:t>makes</a:t>
            </a:r>
            <a:r>
              <a:rPr lang="nl-NL" b="0" i="0" u="none" strike="noStrike" dirty="0">
                <a:effectLst/>
                <a:latin typeface="system-ui"/>
              </a:rPr>
              <a:t> </a:t>
            </a:r>
            <a:r>
              <a:rPr lang="nl-NL" b="0" i="0" u="none" strike="noStrike" dirty="0" err="1">
                <a:effectLst/>
                <a:latin typeface="system-ui"/>
              </a:rPr>
              <a:t>it</a:t>
            </a:r>
            <a:r>
              <a:rPr lang="nl-NL" b="0" i="0" u="none" strike="noStrike" dirty="0">
                <a:effectLst/>
                <a:latin typeface="system-ui"/>
              </a:rPr>
              <a:t> </a:t>
            </a:r>
            <a:r>
              <a:rPr lang="nl-NL" b="0" i="0" u="none" strike="noStrike" dirty="0" err="1">
                <a:effectLst/>
                <a:latin typeface="system-ui"/>
              </a:rPr>
              <a:t>exceptionally</a:t>
            </a:r>
            <a:r>
              <a:rPr lang="nl-NL" b="0" i="0" u="none" strike="noStrike" dirty="0">
                <a:effectLst/>
                <a:latin typeface="system-ui"/>
              </a:rPr>
              <a:t> </a:t>
            </a:r>
            <a:r>
              <a:rPr lang="nl-NL" b="0" i="0" u="none" strike="noStrike" dirty="0" err="1">
                <a:effectLst/>
                <a:latin typeface="system-ui"/>
              </a:rPr>
              <a:t>suited</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collaborative</a:t>
            </a:r>
            <a:r>
              <a:rPr lang="nl-NL" b="0" i="0" u="none" strike="noStrike" dirty="0">
                <a:effectLst/>
                <a:latin typeface="system-ui"/>
              </a:rPr>
              <a:t> development </a:t>
            </a:r>
            <a:r>
              <a:rPr lang="nl-NL" b="0" i="0" u="none" strike="noStrike" dirty="0" err="1">
                <a:effectLst/>
                <a:latin typeface="system-ui"/>
              </a:rPr>
              <a:t>and</a:t>
            </a:r>
            <a:r>
              <a:rPr lang="nl-NL" b="0" i="0" u="none" strike="noStrike" dirty="0">
                <a:effectLst/>
                <a:latin typeface="system-ui"/>
              </a:rPr>
              <a:t> code </a:t>
            </a:r>
            <a:r>
              <a:rPr lang="nl-NL" b="0" i="0" u="none" strike="noStrike" dirty="0" err="1">
                <a:effectLst/>
                <a:latin typeface="system-ui"/>
              </a:rPr>
              <a:t>usability</a:t>
            </a:r>
            <a:r>
              <a:rPr lang="nl-NL" b="0" i="0" u="none" strike="noStrike" dirty="0">
                <a:effectLst/>
                <a:latin typeface="system-ui"/>
              </a:rPr>
              <a:t>.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project </a:t>
            </a:r>
            <a:r>
              <a:rPr lang="nl-NL" b="0" i="0" u="none" strike="noStrike" dirty="0" err="1">
                <a:effectLst/>
                <a:latin typeface="system-ui"/>
              </a:rPr>
              <a:t>often</a:t>
            </a:r>
            <a:r>
              <a:rPr lang="nl-NL" b="0" i="0" u="none" strike="noStrike" dirty="0">
                <a:effectLst/>
                <a:latin typeface="system-ui"/>
              </a:rPr>
              <a:t> have different </a:t>
            </a:r>
            <a:r>
              <a:rPr lang="nl-NL" b="0" i="0" u="none" strike="noStrike" dirty="0" err="1">
                <a:effectLst/>
                <a:latin typeface="system-ui"/>
              </a:rPr>
              <a:t>aspects</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them</a:t>
            </a:r>
            <a:r>
              <a:rPr lang="nl-NL" b="0" i="0" u="none" strike="noStrike" dirty="0">
                <a:effectLst/>
                <a:latin typeface="system-ui"/>
              </a:rPr>
              <a:t>. </a:t>
            </a:r>
            <a:r>
              <a:rPr lang="nl-NL" b="0" i="0" u="none" strike="noStrike" dirty="0" err="1">
                <a:effectLst/>
                <a:latin typeface="system-ui"/>
              </a:rPr>
              <a:t>Starting</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extracting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data, </a:t>
            </a:r>
            <a:r>
              <a:rPr lang="nl-NL" b="0" i="0" u="none" strike="noStrike" dirty="0" err="1">
                <a:effectLst/>
                <a:latin typeface="system-ui"/>
              </a:rPr>
              <a:t>some</a:t>
            </a:r>
            <a:r>
              <a:rPr lang="nl-NL" b="0" i="0" u="none" strike="noStrike" dirty="0">
                <a:effectLst/>
                <a:latin typeface="system-ui"/>
              </a:rPr>
              <a:t> preprocessing steps, </a:t>
            </a:r>
            <a:r>
              <a:rPr lang="nl-NL" b="0" i="0" u="none" strike="noStrike" dirty="0" err="1">
                <a:effectLst/>
                <a:latin typeface="system-ui"/>
              </a:rPr>
              <a:t>possible</a:t>
            </a:r>
            <a:r>
              <a:rPr lang="nl-NL" b="0" i="0" u="none" strike="noStrike" dirty="0">
                <a:effectLst/>
                <a:latin typeface="system-ui"/>
              </a:rPr>
              <a:t> filtering or </a:t>
            </a:r>
            <a:r>
              <a:rPr lang="nl-NL" b="0" i="0" u="none" strike="noStrike" dirty="0" err="1">
                <a:effectLst/>
                <a:latin typeface="system-ui"/>
              </a:rPr>
              <a:t>normalisation</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actual</a:t>
            </a:r>
            <a:r>
              <a:rPr lang="nl-NL" b="0" i="0" u="none" strike="noStrike" dirty="0">
                <a:effectLst/>
                <a:latin typeface="system-ui"/>
              </a:rPr>
              <a:t> analysis e.g. step </a:t>
            </a:r>
            <a:r>
              <a:rPr lang="nl-NL" b="0" i="0" u="none" strike="noStrike" dirty="0" err="1">
                <a:effectLst/>
                <a:latin typeface="system-ui"/>
              </a:rPr>
              <a:t>detection</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calculating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outcome</a:t>
            </a:r>
            <a:r>
              <a:rPr lang="nl-NL" b="0" i="0" u="none" strike="noStrike" dirty="0">
                <a:effectLst/>
                <a:latin typeface="system-ui"/>
              </a:rPr>
              <a:t> variables. </a:t>
            </a:r>
            <a:r>
              <a:rPr lang="nl-NL" b="0" i="0" u="none" strike="noStrike" dirty="0" err="1">
                <a:effectLst/>
                <a:latin typeface="system-ui"/>
              </a:rPr>
              <a:t>All</a:t>
            </a:r>
            <a:r>
              <a:rPr lang="nl-NL" b="0" i="0" u="none" strike="noStrike" dirty="0">
                <a:effectLst/>
                <a:latin typeface="system-ui"/>
              </a:rPr>
              <a:t> these different </a:t>
            </a:r>
            <a:r>
              <a:rPr lang="nl-NL" b="0" i="0" u="none" strike="noStrike" dirty="0" err="1">
                <a:effectLst/>
                <a:latin typeface="system-ui"/>
              </a:rPr>
              <a:t>components</a:t>
            </a:r>
            <a:r>
              <a:rPr lang="nl-NL" b="0" i="0" u="none" strike="noStrike" dirty="0">
                <a:effectLst/>
                <a:latin typeface="system-ui"/>
              </a:rPr>
              <a:t> of a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project </a:t>
            </a:r>
            <a:r>
              <a:rPr lang="nl-NL" b="0" i="0" u="none" strike="noStrike" dirty="0" err="1">
                <a:effectLst/>
                <a:latin typeface="system-ui"/>
              </a:rPr>
              <a:t>could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t>
            </a:r>
            <a:r>
              <a:rPr lang="nl-NL" b="0" i="0" u="none" strike="noStrike" dirty="0" err="1">
                <a:effectLst/>
                <a:latin typeface="system-ui"/>
              </a:rPr>
              <a:t>considered</a:t>
            </a:r>
            <a:r>
              <a:rPr lang="nl-NL" b="0" i="0" u="none" strike="noStrike" dirty="0">
                <a:effectLst/>
                <a:latin typeface="system-ui"/>
              </a:rPr>
              <a:t> </a:t>
            </a:r>
            <a:r>
              <a:rPr lang="nl-NL" b="1" i="0" u="none" strike="noStrike" dirty="0">
                <a:effectLst/>
                <a:latin typeface="system-ui"/>
              </a:rPr>
              <a:t>modules</a:t>
            </a:r>
            <a:r>
              <a:rPr lang="nl-NL" b="0" i="0" u="none" strike="noStrike" dirty="0">
                <a:effectLst/>
                <a:latin typeface="system-ui"/>
              </a:rPr>
              <a: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used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OOP </a:t>
            </a:r>
            <a:r>
              <a:rPr lang="nl-NL" b="0" i="0" u="none" strike="noStrike" dirty="0" err="1">
                <a:effectLst/>
                <a:latin typeface="system-ui"/>
              </a:rPr>
              <a:t>simplifies</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relationships</a:t>
            </a:r>
            <a:r>
              <a:rPr lang="nl-NL" b="0" i="0" u="none" strike="noStrike" dirty="0">
                <a:effectLst/>
                <a:latin typeface="system-ui"/>
              </a:rPr>
              <a:t> </a:t>
            </a:r>
            <a:r>
              <a:rPr lang="nl-NL" b="0" i="0" u="none" strike="noStrike" dirty="0" err="1">
                <a:effectLst/>
                <a:latin typeface="system-ui"/>
              </a:rPr>
              <a:t>within</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project. </a:t>
            </a:r>
            <a:r>
              <a:rPr lang="nl-NL" b="0" i="0" u="none" strike="noStrike" dirty="0" err="1">
                <a:effectLst/>
                <a:latin typeface="system-ui"/>
              </a:rPr>
              <a:t>However</a:t>
            </a:r>
            <a:r>
              <a:rPr lang="nl-NL" b="0" i="0" u="none" strike="noStrike" dirty="0">
                <a:effectLst/>
                <a:latin typeface="system-ui"/>
              </a:rPr>
              <a:t>, </a:t>
            </a:r>
            <a:r>
              <a:rPr lang="nl-NL" b="0" i="0" u="none" strike="noStrike" dirty="0" err="1">
                <a:effectLst/>
                <a:latin typeface="system-ui"/>
              </a:rPr>
              <a:t>it</a:t>
            </a:r>
            <a:r>
              <a:rPr lang="nl-NL" b="0" i="0" u="none" strike="noStrike" dirty="0">
                <a:effectLst/>
                <a:latin typeface="system-ui"/>
              </a:rPr>
              <a:t> </a:t>
            </a:r>
            <a:r>
              <a:rPr lang="nl-NL" b="0" i="0" u="none" strike="noStrike" dirty="0" err="1">
                <a:effectLst/>
                <a:latin typeface="system-ui"/>
              </a:rPr>
              <a:t>might</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hard </a:t>
            </a:r>
            <a:r>
              <a:rPr lang="nl-NL" b="0" i="0" u="none" strike="noStrike" dirty="0" err="1">
                <a:effectLst/>
                <a:latin typeface="system-ui"/>
              </a:rPr>
              <a:t>to</a:t>
            </a:r>
            <a:r>
              <a:rPr lang="nl-NL" b="0" i="0" u="none" strike="noStrike" dirty="0">
                <a:effectLst/>
                <a:latin typeface="system-ui"/>
              </a:rPr>
              <a:t> start </a:t>
            </a:r>
            <a:r>
              <a:rPr lang="nl-NL" b="0" i="0" u="none" strike="noStrike" dirty="0" err="1">
                <a:effectLst/>
                <a:latin typeface="system-ui"/>
              </a:rPr>
              <a:t>with</a:t>
            </a:r>
            <a:r>
              <a:rPr lang="nl-NL" b="0" i="0" u="none" strike="noStrike" dirty="0">
                <a:effectLst/>
                <a:latin typeface="system-ui"/>
              </a:rPr>
              <a:t>, as most </a:t>
            </a:r>
            <a:r>
              <a:rPr lang="nl-NL" b="0" i="0" u="none" strike="noStrike" dirty="0" err="1">
                <a:effectLst/>
                <a:latin typeface="system-ui"/>
              </a:rPr>
              <a:t>programming</a:t>
            </a:r>
            <a:r>
              <a:rPr lang="nl-NL" b="0" i="0" u="none" strike="noStrike" dirty="0">
                <a:effectLst/>
                <a:latin typeface="system-ui"/>
              </a:rPr>
              <a:t> is </a:t>
            </a:r>
            <a:r>
              <a:rPr lang="nl-NL" b="0" i="0" u="none" strike="noStrike" dirty="0" err="1">
                <a:effectLst/>
                <a:latin typeface="system-ui"/>
              </a:rPr>
              <a:t>taught</a:t>
            </a:r>
            <a:r>
              <a:rPr lang="nl-NL" b="0" i="0" u="none" strike="noStrike" dirty="0">
                <a:effectLst/>
                <a:latin typeface="system-ui"/>
              </a:rPr>
              <a:t> </a:t>
            </a:r>
            <a:r>
              <a:rPr lang="nl-NL" b="0" i="0" u="none" strike="noStrike" dirty="0" err="1">
                <a:effectLst/>
                <a:latin typeface="system-ui"/>
              </a:rPr>
              <a:t>using</a:t>
            </a:r>
            <a:r>
              <a:rPr lang="nl-NL" b="0" i="0" u="none" strike="noStrike" dirty="0">
                <a:effectLst/>
                <a:latin typeface="system-ui"/>
              </a:rPr>
              <a:t> a </a:t>
            </a:r>
            <a:r>
              <a:rPr lang="nl-NL" b="0" i="0" u="none" strike="noStrike" dirty="0" err="1">
                <a:effectLst/>
                <a:latin typeface="system-ui"/>
              </a:rPr>
              <a:t>functions</a:t>
            </a:r>
            <a:r>
              <a:rPr lang="nl-NL" b="0" i="0" u="none" strike="noStrike" dirty="0">
                <a:effectLst/>
                <a:latin typeface="system-ui"/>
              </a:rPr>
              <a:t> approach. </a:t>
            </a:r>
            <a:br>
              <a:rPr lang="nl-NL" b="0" i="0" u="none" strike="noStrike" dirty="0">
                <a:effectLst/>
                <a:latin typeface="system-ui"/>
              </a:rPr>
            </a:br>
            <a:endParaRPr lang="nl-NL" b="0" i="0" u="none" strike="noStrike" dirty="0">
              <a:effectLst/>
              <a:latin typeface="system-ui"/>
            </a:endParaRPr>
          </a:p>
          <a:p>
            <a:pPr algn="l"/>
            <a:r>
              <a:rPr lang="nl-NL" b="0" i="0" u="none" strike="noStrike" dirty="0">
                <a:effectLst/>
                <a:latin typeface="system-ui"/>
              </a:rPr>
              <a:t>The first step in OOP is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identify</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objects</a:t>
            </a:r>
            <a:r>
              <a:rPr lang="nl-NL" b="0" i="0" u="none" strike="noStrike" dirty="0">
                <a:effectLst/>
                <a:latin typeface="system-ui"/>
              </a:rPr>
              <a:t> </a:t>
            </a:r>
            <a:r>
              <a:rPr lang="nl-NL" b="0" i="0" u="none" strike="noStrike" dirty="0" err="1">
                <a:effectLst/>
                <a:latin typeface="system-ui"/>
              </a:rPr>
              <a:t>you'd</a:t>
            </a:r>
            <a:r>
              <a:rPr lang="nl-NL" b="0" i="0" u="none" strike="noStrike" dirty="0">
                <a:effectLst/>
                <a:latin typeface="system-ui"/>
              </a:rPr>
              <a:t> want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manipulate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how</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t>
            </a:r>
            <a:r>
              <a:rPr lang="nl-NL" b="0" i="0" u="none" strike="noStrike" dirty="0" err="1">
                <a:effectLst/>
                <a:latin typeface="system-ui"/>
              </a:rPr>
              <a:t>relate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each</a:t>
            </a:r>
            <a:r>
              <a:rPr lang="nl-NL" b="0" i="0" u="none" strike="noStrike" dirty="0">
                <a:effectLst/>
                <a:latin typeface="system-ui"/>
              </a:rPr>
              <a:t> </a:t>
            </a:r>
            <a:r>
              <a:rPr lang="nl-NL" b="0" i="0" u="none" strike="noStrike" dirty="0" err="1">
                <a:effectLst/>
                <a:latin typeface="system-ui"/>
              </a:rPr>
              <a:t>other</a:t>
            </a:r>
            <a:r>
              <a:rPr lang="nl-NL" b="0" i="0" u="none" strike="noStrike" dirty="0">
                <a:effectLst/>
                <a:latin typeface="system-ui"/>
              </a:rPr>
              <a:t>. The </a:t>
            </a:r>
            <a:r>
              <a:rPr lang="nl-NL" b="0" i="0" u="none" strike="noStrike" dirty="0" err="1">
                <a:effectLst/>
                <a:latin typeface="system-ui"/>
              </a:rPr>
              <a:t>structure</a:t>
            </a:r>
            <a:r>
              <a:rPr lang="nl-NL" b="0" i="0" u="none" strike="noStrike" dirty="0">
                <a:effectLst/>
                <a:latin typeface="system-ui"/>
              </a:rPr>
              <a:t> of OOP is as </a:t>
            </a:r>
            <a:r>
              <a:rPr lang="nl-NL" b="0" i="0" u="none" strike="noStrike" dirty="0" err="1">
                <a:effectLst/>
                <a:latin typeface="system-ui"/>
              </a:rPr>
              <a:t>follows</a:t>
            </a:r>
            <a:r>
              <a:rPr lang="nl-NL" b="0" i="0" u="none" strike="noStrike" dirty="0">
                <a:effectLst/>
                <a:latin typeface="system-ui"/>
              </a:rPr>
              <a:t>:</a:t>
            </a:r>
          </a:p>
          <a:p>
            <a:endParaRPr lang="en-CA" dirty="0"/>
          </a:p>
          <a:p>
            <a:pPr algn="l"/>
            <a:r>
              <a:rPr lang="nl-NL" b="0" i="0" u="none" strike="noStrike" dirty="0">
                <a:effectLst/>
                <a:latin typeface="system-ui"/>
              </a:rPr>
              <a:t>Python is </a:t>
            </a:r>
            <a:r>
              <a:rPr lang="nl-NL" b="0" i="0" u="none" strike="noStrike" dirty="0" err="1">
                <a:effectLst/>
                <a:latin typeface="system-ui"/>
              </a:rPr>
              <a:t>currently</a:t>
            </a:r>
            <a:r>
              <a:rPr lang="nl-NL" b="0" i="0" u="none" strike="noStrike" dirty="0">
                <a:effectLst/>
                <a:latin typeface="system-ui"/>
              </a:rPr>
              <a:t> </a:t>
            </a:r>
            <a:r>
              <a:rPr lang="nl-NL" b="0" i="0" u="none" strike="noStrike" dirty="0" err="1">
                <a:effectLst/>
                <a:latin typeface="system-ui"/>
              </a:rPr>
              <a:t>one</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most </a:t>
            </a:r>
            <a:r>
              <a:rPr lang="nl-NL" b="0" i="0" u="none" strike="noStrike" dirty="0" err="1">
                <a:effectLst/>
                <a:latin typeface="system-ui"/>
              </a:rPr>
              <a:t>popular</a:t>
            </a:r>
            <a:r>
              <a:rPr lang="nl-NL" b="0" i="0" u="none" strike="noStrike" dirty="0">
                <a:effectLst/>
                <a:latin typeface="system-ui"/>
              </a:rPr>
              <a:t> </a:t>
            </a:r>
            <a:r>
              <a:rPr lang="nl-NL" b="0" i="0" u="none" strike="noStrike" dirty="0" err="1">
                <a:effectLst/>
                <a:latin typeface="system-ui"/>
              </a:rPr>
              <a:t>programming</a:t>
            </a:r>
            <a:r>
              <a:rPr lang="nl-NL" b="0" i="0" u="none" strike="noStrike" dirty="0">
                <a:effectLst/>
                <a:latin typeface="system-ui"/>
              </a:rPr>
              <a:t> </a:t>
            </a:r>
            <a:r>
              <a:rPr lang="nl-NL" b="0" i="0" u="none" strike="noStrike" dirty="0" err="1">
                <a:effectLst/>
                <a:latin typeface="system-ui"/>
              </a:rPr>
              <a:t>languages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is </a:t>
            </a:r>
            <a:r>
              <a:rPr lang="nl-NL" b="0" i="0" u="none" strike="noStrike" dirty="0" err="1">
                <a:effectLst/>
                <a:latin typeface="system-ui"/>
              </a:rPr>
              <a:t>build</a:t>
            </a:r>
            <a:r>
              <a:rPr lang="nl-NL" b="0" i="0" u="none" strike="noStrike" dirty="0">
                <a:effectLst/>
                <a:latin typeface="system-ui"/>
              </a:rPr>
              <a:t> </a:t>
            </a:r>
            <a:r>
              <a:rPr lang="nl-NL" b="0" i="0" u="none" strike="noStrike" dirty="0" err="1">
                <a:effectLst/>
                <a:latin typeface="system-ui"/>
              </a:rPr>
              <a:t>around</a:t>
            </a:r>
            <a:r>
              <a:rPr lang="nl-NL" b="0" i="0" u="none" strike="noStrike" dirty="0">
                <a:effectLst/>
                <a:latin typeface="system-ui"/>
              </a:rPr>
              <a:t> OOP. The </a:t>
            </a:r>
            <a:r>
              <a:rPr lang="nl-NL" b="0" i="0" u="none" strike="noStrike" dirty="0" err="1">
                <a:effectLst/>
                <a:latin typeface="system-ui"/>
              </a:rPr>
              <a:t>telltale</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code has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structure</a:t>
            </a:r>
            <a:r>
              <a:rPr lang="nl-NL" b="0" i="0" u="none" strike="noStrike" dirty="0">
                <a:effectLst/>
                <a:latin typeface="system-ui"/>
              </a:rPr>
              <a:t> of </a:t>
            </a:r>
            <a:r>
              <a:rPr lang="nl-NL" b="1" i="0" u="none" strike="noStrike" dirty="0" err="1">
                <a:effectLst/>
                <a:latin typeface="system-ui"/>
              </a:rPr>
              <a:t>object.method</a:t>
            </a:r>
            <a:r>
              <a:rPr lang="nl-NL" b="1" i="0" u="none" strike="noStrike" dirty="0">
                <a:effectLst/>
                <a:latin typeface="system-ui"/>
              </a:rPr>
              <a:t>()</a:t>
            </a:r>
            <a:r>
              <a:rPr lang="nl-NL" b="0" i="0" u="none" strike="noStrike" dirty="0">
                <a:effectLst/>
                <a:latin typeface="system-ui"/>
              </a:rPr>
              <a:t>. For </a:t>
            </a:r>
            <a:r>
              <a:rPr lang="nl-NL" b="0" i="0" u="none" strike="noStrike" dirty="0" err="1">
                <a:effectLst/>
                <a:latin typeface="system-ui"/>
              </a:rPr>
              <a:t>example</a:t>
            </a:r>
            <a:r>
              <a:rPr lang="nl-NL" b="0" i="0" u="none" strike="noStrike" dirty="0">
                <a:effectLst/>
                <a:latin typeface="system-ui"/>
              </a:rPr>
              <a:t>: </a:t>
            </a:r>
            <a:r>
              <a:rPr lang="nl-NL" b="0" i="0" u="none" strike="noStrike" dirty="0" err="1">
                <a:effectLst/>
                <a:latin typeface="system-ui"/>
              </a:rPr>
              <a:t>my_array.max</a:t>
            </a:r>
            <a:r>
              <a:rPr lang="nl-NL" b="0" i="0" u="none" strike="noStrike" dirty="0">
                <a:effectLst/>
                <a:latin typeface="system-ui"/>
              </a:rPr>
              <a:t>()---</a:t>
            </a:r>
            <a:r>
              <a:rPr lang="nl-NL" b="0" i="0" u="none" strike="noStrike" dirty="0" err="1">
                <a:effectLst/>
                <a:latin typeface="system-ui"/>
              </a:rPr>
              <a:t>find</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maximum </a:t>
            </a:r>
            <a:r>
              <a:rPr lang="nl-NL" b="0" i="0" u="none" strike="noStrike" dirty="0" err="1">
                <a:effectLst/>
                <a:latin typeface="system-ui"/>
              </a:rPr>
              <a:t>value</a:t>
            </a:r>
            <a:r>
              <a:rPr lang="nl-NL" b="0" i="0" u="none" strike="noStrike" dirty="0">
                <a:effectLst/>
                <a:latin typeface="system-ui"/>
              </a:rPr>
              <a:t> in </a:t>
            </a:r>
            <a:r>
              <a:rPr lang="nl-NL" b="0" i="0" u="none" strike="noStrike" dirty="0" err="1">
                <a:effectLst/>
                <a:latin typeface="system-ui"/>
              </a:rPr>
              <a:t>the</a:t>
            </a:r>
            <a:r>
              <a:rPr lang="nl-NL" b="0" i="0" u="none" strike="noStrike" dirty="0">
                <a:effectLst/>
                <a:latin typeface="system-ui"/>
              </a:rPr>
              <a:t> array; or </a:t>
            </a:r>
            <a:r>
              <a:rPr lang="nl-NL" b="0" i="0" u="none" strike="noStrike" dirty="0" err="1">
                <a:effectLst/>
                <a:latin typeface="system-ui"/>
              </a:rPr>
              <a:t>my_dataframe.head</a:t>
            </a:r>
            <a:r>
              <a:rPr lang="nl-NL" b="0" i="0" u="none" strike="noStrike" dirty="0">
                <a:effectLst/>
                <a:latin typeface="system-ui"/>
              </a:rPr>
              <a:t>()---displays </a:t>
            </a:r>
            <a:r>
              <a:rPr lang="nl-NL" b="0" i="0" u="none" strike="noStrike" dirty="0" err="1">
                <a:effectLst/>
                <a:latin typeface="system-ui"/>
              </a:rPr>
              <a:t>the</a:t>
            </a:r>
            <a:r>
              <a:rPr lang="nl-NL" b="0" i="0" u="none" strike="noStrike" dirty="0">
                <a:effectLst/>
                <a:latin typeface="system-ui"/>
              </a:rPr>
              <a:t> first 5 </a:t>
            </a:r>
            <a:r>
              <a:rPr lang="nl-NL" b="0" i="0" u="none" strike="noStrike" dirty="0" err="1">
                <a:effectLst/>
                <a:latin typeface="system-ui"/>
              </a:rPr>
              <a:t>rows</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Here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have </a:t>
            </a:r>
            <a:r>
              <a:rPr lang="nl-NL" b="0" i="0" u="none" strike="noStrike" dirty="0" err="1">
                <a:effectLst/>
                <a:latin typeface="system-ui"/>
              </a:rPr>
              <a:t>the</a:t>
            </a:r>
            <a:r>
              <a:rPr lang="nl-NL" b="0" i="0" u="none" strike="noStrike" dirty="0">
                <a:effectLst/>
                <a:latin typeface="system-ui"/>
              </a:rPr>
              <a:t> object </a:t>
            </a:r>
            <a:r>
              <a:rPr lang="nl-NL" b="0" i="0" u="none" strike="noStrike" dirty="0" err="1">
                <a:effectLst/>
                <a:latin typeface="system-ui"/>
              </a:rPr>
              <a:t>my_array</a:t>
            </a:r>
            <a:r>
              <a:rPr lang="nl-NL" b="0" i="0" u="none" strike="noStrike" dirty="0">
                <a:effectLst/>
                <a:latin typeface="system-ui"/>
              </a:rPr>
              <a:t> or </a:t>
            </a:r>
            <a:r>
              <a:rPr lang="nl-NL" b="0" i="0" u="none" strike="noStrike" dirty="0" err="1">
                <a:effectLst/>
                <a:latin typeface="system-ui"/>
              </a:rPr>
              <a:t>my_dataframe</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is </a:t>
            </a:r>
            <a:r>
              <a:rPr lang="nl-NL" b="0" i="0" u="none" strike="noStrike" dirty="0" err="1">
                <a:effectLst/>
                <a:latin typeface="system-ui"/>
              </a:rPr>
              <a:t>constructed</a:t>
            </a:r>
            <a:r>
              <a:rPr lang="nl-NL" b="0" i="0" u="none" strike="noStrike" dirty="0">
                <a:effectLst/>
                <a:latin typeface="system-ui"/>
              </a:rPr>
              <a:t> </a:t>
            </a:r>
            <a:r>
              <a:rPr lang="nl-NL" b="0" i="0" u="none" strike="noStrike" dirty="0" err="1">
                <a:effectLst/>
                <a:latin typeface="system-ui"/>
              </a:rPr>
              <a:t>from</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Array or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using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functionality</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methods</a:t>
            </a:r>
            <a:r>
              <a:rPr lang="nl-NL" b="0" i="0" u="none" strike="noStrike" dirty="0">
                <a:effectLst/>
                <a:latin typeface="system-ui"/>
              </a:rPr>
              <a:t> like max() or </a:t>
            </a:r>
            <a:r>
              <a:rPr lang="nl-NL" b="0" i="0" u="none" strike="noStrike" dirty="0" err="1">
                <a:effectLst/>
                <a:latin typeface="system-ui"/>
              </a:rPr>
              <a:t>head</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data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t>
            </a:r>
            <a:r>
              <a:rPr lang="nl-NL" b="0" i="0" u="none" strike="noStrike" dirty="0" err="1">
                <a:effectLst/>
                <a:latin typeface="system-ui"/>
              </a:rPr>
              <a:t>manipulated</a:t>
            </a:r>
            <a:r>
              <a:rPr lang="nl-NL" b="0" i="0" u="none" strike="noStrike" dirty="0">
                <a:effectLst/>
                <a:latin typeface="system-ui"/>
              </a:rPr>
              <a:t>.</a:t>
            </a:r>
          </a:p>
          <a:p>
            <a:pPr algn="l"/>
            <a:r>
              <a:rPr lang="nl-NL" b="0" i="0" u="none" strike="noStrike" dirty="0" err="1">
                <a:effectLst/>
                <a:latin typeface="system-ui"/>
              </a:rPr>
              <a:t>Now</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know</a:t>
            </a:r>
            <a:r>
              <a:rPr lang="nl-NL" b="0" i="0" u="none" strike="noStrike" dirty="0">
                <a:effectLst/>
                <a:latin typeface="system-ui"/>
              </a:rPr>
              <a:t> a bit </a:t>
            </a:r>
            <a:r>
              <a:rPr lang="nl-NL" b="0" i="0" u="none" strike="noStrike" dirty="0" err="1">
                <a:effectLst/>
                <a:latin typeface="system-ui"/>
              </a:rPr>
              <a:t>about</a:t>
            </a:r>
            <a:r>
              <a:rPr lang="nl-NL" b="0" i="0" u="none" strike="noStrike" dirty="0">
                <a:effectLst/>
                <a:latin typeface="system-ui"/>
              </a:rPr>
              <a:t> OOP, we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apply</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a:t>
            </a:r>
            <a:r>
              <a:rPr lang="nl-NL" b="0" i="0" u="none" strike="noStrike" dirty="0" err="1">
                <a:effectLst/>
                <a:latin typeface="system-ui"/>
              </a:rPr>
              <a:t>knowledge</a:t>
            </a:r>
            <a:r>
              <a:rPr lang="nl-NL" b="0" i="0" u="none" strike="noStrike" dirty="0">
                <a:effectLst/>
                <a:latin typeface="system-ui"/>
              </a:rPr>
              <a:t> on </a:t>
            </a:r>
            <a:r>
              <a:rPr lang="nl-NL" b="0" i="0" u="none" strike="noStrike" dirty="0" err="1">
                <a:effectLst/>
                <a:latin typeface="system-ui"/>
              </a:rPr>
              <a:t>working</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data. Every object, </a:t>
            </a:r>
            <a:r>
              <a:rPr lang="nl-NL" b="0" i="0" u="none" strike="noStrike" dirty="0" err="1">
                <a:effectLst/>
                <a:latin typeface="system-ui"/>
              </a:rPr>
              <a:t>such</a:t>
            </a:r>
            <a:r>
              <a:rPr lang="nl-NL" b="0" i="0" u="none" strike="noStrike" dirty="0">
                <a:effectLst/>
                <a:latin typeface="system-ui"/>
              </a:rPr>
              <a:t> as a </a:t>
            </a:r>
            <a:r>
              <a:rPr lang="nl-NL" b="0" i="0" u="none" strike="noStrike" dirty="0" err="1">
                <a:effectLst/>
                <a:latin typeface="system-ui"/>
              </a:rPr>
              <a:t>numpy</a:t>
            </a:r>
            <a:r>
              <a:rPr lang="nl-NL" b="0" i="0" u="none" strike="noStrike" dirty="0">
                <a:effectLst/>
                <a:latin typeface="system-ui"/>
              </a:rPr>
              <a:t>, </a:t>
            </a:r>
            <a:r>
              <a:rPr lang="nl-NL" b="0" i="0" u="none" strike="noStrike" dirty="0" err="1">
                <a:effectLst/>
                <a:latin typeface="system-ui"/>
              </a:rPr>
              <a:t>pandas</a:t>
            </a:r>
            <a:r>
              <a:rPr lang="nl-NL" b="0" i="0" u="none" strike="noStrike" dirty="0">
                <a:effectLst/>
                <a:latin typeface="system-ui"/>
              </a:rPr>
              <a:t> or </a:t>
            </a:r>
            <a:r>
              <a:rPr lang="nl-NL" b="0" i="0" u="none" strike="noStrike" dirty="0" err="1">
                <a:effectLst/>
                <a:latin typeface="system-ui"/>
              </a:rPr>
              <a:t>pyplot</a:t>
            </a:r>
            <a:r>
              <a:rPr lang="nl-NL" b="0" i="0" u="none" strike="noStrike" dirty="0">
                <a:effectLst/>
                <a:latin typeface="system-ui"/>
              </a:rPr>
              <a:t> object has </a:t>
            </a:r>
            <a:r>
              <a:rPr lang="nl-NL" b="0" i="1" u="none" strike="noStrike" dirty="0" err="1">
                <a:effectLst/>
                <a:latin typeface="system-ui"/>
              </a:rPr>
              <a:t>methods</a:t>
            </a:r>
            <a:r>
              <a:rPr lang="nl-NL" b="0" i="0" u="none" strike="noStrike" dirty="0">
                <a:effectLst/>
                <a:latin typeface="system-ui"/>
              </a:rPr>
              <a:t> </a:t>
            </a:r>
            <a:r>
              <a:rPr lang="nl-NL" b="0" i="0" u="none" strike="noStrike" dirty="0" err="1">
                <a:effectLst/>
                <a:latin typeface="system-ui"/>
              </a:rPr>
              <a:t>associated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it. </a:t>
            </a:r>
            <a:r>
              <a:rPr lang="nl-NL" b="1" i="0" u="none" strike="noStrike" dirty="0">
                <a:effectLst/>
                <a:latin typeface="system-ui"/>
              </a:rPr>
              <a:t>Tip:</a:t>
            </a:r>
            <a:r>
              <a:rPr lang="nl-NL" b="0" i="0" u="none" strike="noStrike" dirty="0">
                <a:effectLst/>
                <a:latin typeface="system-ui"/>
              </a:rPr>
              <a:t> </a:t>
            </a:r>
            <a:r>
              <a:rPr lang="nl-NL" b="0" i="0" u="none" strike="noStrike" dirty="0" err="1">
                <a:effectLst/>
                <a:latin typeface="system-ui"/>
              </a:rPr>
              <a:t>Within</a:t>
            </a:r>
            <a:r>
              <a:rPr lang="nl-NL" b="0" i="0" u="none" strike="noStrike" dirty="0">
                <a:effectLst/>
                <a:latin typeface="system-ui"/>
              </a:rPr>
              <a:t> </a:t>
            </a:r>
            <a:r>
              <a:rPr lang="nl-NL" b="0" i="0" u="none" strike="noStrike" dirty="0" err="1">
                <a:effectLst/>
                <a:latin typeface="system-ui"/>
              </a:rPr>
              <a:t>Jupyter</a:t>
            </a:r>
            <a:r>
              <a:rPr lang="nl-NL" b="0" i="0" u="none" strike="noStrike" dirty="0">
                <a:effectLst/>
                <a:latin typeface="system-ui"/>
              </a:rPr>
              <a:t> notebook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TAB button </a:t>
            </a:r>
            <a:r>
              <a:rPr lang="nl-NL" b="0" i="0" u="none" strike="noStrike" dirty="0" err="1">
                <a:effectLst/>
                <a:latin typeface="system-ui"/>
              </a:rPr>
              <a:t>to</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overview</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available</a:t>
            </a:r>
            <a:r>
              <a:rPr lang="nl-NL" b="0" i="0" u="none" strike="noStrike" dirty="0">
                <a:effectLst/>
                <a:latin typeface="system-ui"/>
              </a:rPr>
              <a:t> </a:t>
            </a:r>
            <a:r>
              <a:rPr lang="nl-NL" b="0" i="0" u="none" strike="noStrike" dirty="0" err="1">
                <a:effectLst/>
                <a:latin typeface="system-ui"/>
              </a:rPr>
              <a:t>methods</a:t>
            </a:r>
            <a:r>
              <a:rPr lang="nl-NL" b="0" i="0" u="none" strike="noStrike" dirty="0">
                <a:effectLst/>
                <a:latin typeface="system-ui"/>
              </a:rPr>
              <a:t>. For </a:t>
            </a:r>
            <a:r>
              <a:rPr lang="nl-NL" b="0" i="0" u="none" strike="noStrike" dirty="0" err="1">
                <a:effectLst/>
                <a:latin typeface="system-ui"/>
              </a:rPr>
              <a:t>example</a:t>
            </a:r>
            <a:r>
              <a:rPr lang="nl-NL" b="0" i="0" u="none" strike="noStrike" dirty="0">
                <a:effectLst/>
                <a:latin typeface="system-ui"/>
              </a:rPr>
              <a:t>: pd. + TAB</a:t>
            </a:r>
          </a:p>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33</a:t>
            </a:fld>
            <a:endParaRPr lang="en-CA"/>
          </a:p>
        </p:txBody>
      </p:sp>
    </p:spTree>
    <p:extLst>
      <p:ext uri="{BB962C8B-B14F-4D97-AF65-F5344CB8AC3E}">
        <p14:creationId xmlns:p14="http://schemas.microsoft.com/office/powerpoint/2010/main" val="4097014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0" i="0" u="none" strike="noStrike" dirty="0">
                <a:effectLst/>
                <a:latin typeface="system-ui"/>
              </a:rPr>
              <a:t>For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will</a:t>
            </a:r>
            <a:r>
              <a:rPr lang="nl-NL" b="0" i="0" u="none" strike="noStrike" dirty="0">
                <a:effectLst/>
                <a:latin typeface="system-ui"/>
              </a:rPr>
              <a:t> </a:t>
            </a:r>
            <a:r>
              <a:rPr lang="nl-NL" b="0" i="0" u="none" strike="noStrike" dirty="0" err="1">
                <a:effectLst/>
                <a:latin typeface="system-ui"/>
              </a:rPr>
              <a:t>definitely</a:t>
            </a:r>
            <a:r>
              <a:rPr lang="nl-NL" b="0" i="0" u="none" strike="noStrike" dirty="0">
                <a:effectLst/>
                <a:latin typeface="system-ui"/>
              </a:rPr>
              <a:t> </a:t>
            </a:r>
            <a:r>
              <a:rPr lang="nl-NL" b="0" i="0" u="none" strike="noStrike" dirty="0" err="1">
                <a:effectLst/>
                <a:latin typeface="system-ui"/>
              </a:rPr>
              <a:t>encounter</a:t>
            </a:r>
            <a:r>
              <a:rPr lang="nl-NL" b="0" i="0" u="none" strike="noStrike" dirty="0">
                <a:effectLst/>
                <a:latin typeface="system-ui"/>
              </a:rPr>
              <a:t> as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scientist</a:t>
            </a:r>
            <a:r>
              <a:rPr lang="nl-NL" b="0" i="0" u="none" strike="noStrike" dirty="0">
                <a:effectLst/>
                <a:latin typeface="system-ui"/>
              </a:rPr>
              <a:t> are: </a:t>
            </a:r>
            <a:r>
              <a:rPr lang="nl-NL" b="1" i="0" u="none" strike="noStrike" dirty="0">
                <a:effectLst/>
                <a:latin typeface="system-ui"/>
                <a:hlinkClick r:id="rId3"/>
              </a:rPr>
              <a:t>NumPy</a:t>
            </a:r>
            <a:r>
              <a:rPr lang="nl-NL" b="0" i="0" u="none" strike="noStrike" dirty="0">
                <a:effectLst/>
                <a:latin typeface="system-ui"/>
              </a:rPr>
              <a:t>, </a:t>
            </a:r>
            <a:r>
              <a:rPr lang="nl-NL" b="1" i="0" u="none" strike="noStrike" dirty="0">
                <a:effectLst/>
                <a:latin typeface="system-ui"/>
                <a:hlinkClick r:id="rId4"/>
              </a:rPr>
              <a:t>pandas</a:t>
            </a:r>
            <a:r>
              <a:rPr lang="nl-NL" b="0" i="0" u="none" strike="noStrike" dirty="0">
                <a:effectLst/>
                <a:latin typeface="system-ui"/>
              </a:rPr>
              <a:t>, </a:t>
            </a:r>
            <a:r>
              <a:rPr lang="nl-NL" b="1" i="0" u="none" strike="noStrike" dirty="0">
                <a:effectLst/>
                <a:latin typeface="system-ui"/>
                <a:hlinkClick r:id="rId5"/>
              </a:rPr>
              <a:t>SciPy</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6"/>
              </a:rPr>
              <a:t>Matplotlib</a:t>
            </a:r>
            <a:r>
              <a:rPr lang="nl-NL" b="0" i="0" u="none" strike="noStrike" dirty="0">
                <a:effectLst/>
                <a:latin typeface="system-ui"/>
              </a:rPr>
              <a:t>. </a:t>
            </a:r>
            <a:r>
              <a:rPr lang="nl-NL" b="0" i="0" u="none" strike="noStrike" dirty="0" err="1">
                <a:effectLst/>
                <a:latin typeface="system-ui"/>
              </a:rPr>
              <a:t>Before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need</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make </a:t>
            </a:r>
            <a:r>
              <a:rPr lang="nl-NL" b="0" i="0" u="none" strike="noStrike" dirty="0" err="1">
                <a:effectLst/>
                <a:latin typeface="system-ui"/>
              </a:rPr>
              <a:t>sure</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are </a:t>
            </a:r>
            <a:r>
              <a:rPr lang="nl-NL" b="0" i="0" u="none" strike="noStrike" dirty="0" err="1">
                <a:effectLst/>
                <a:latin typeface="system-ui"/>
              </a:rPr>
              <a:t>installed</a:t>
            </a:r>
            <a:r>
              <a:rPr lang="nl-NL" b="0" i="0" u="none" strike="noStrike" dirty="0">
                <a:effectLst/>
                <a:latin typeface="system-ui"/>
              </a:rPr>
              <a:t> in </a:t>
            </a:r>
            <a:r>
              <a:rPr lang="nl-NL" b="0" i="0" u="none" strike="noStrike" dirty="0" err="1">
                <a:effectLst/>
                <a:latin typeface="system-ui"/>
              </a:rPr>
              <a:t>your</a:t>
            </a:r>
            <a:r>
              <a:rPr lang="nl-NL" b="0" i="0" u="none" strike="noStrike" dirty="0">
                <a:effectLst/>
                <a:latin typeface="system-ui"/>
              </a:rPr>
              <a:t> virtual environment. These </a:t>
            </a:r>
            <a:r>
              <a:rPr lang="nl-NL" b="0" i="0" u="none" strike="noStrike" dirty="0" err="1">
                <a:effectLst/>
                <a:latin typeface="system-ui"/>
              </a:rPr>
              <a:t>three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work</a:t>
            </a:r>
            <a:r>
              <a:rPr lang="nl-NL" b="0" i="0" u="none" strike="noStrike" dirty="0">
                <a:effectLst/>
                <a:latin typeface="system-ui"/>
              </a:rPr>
              <a:t> </a:t>
            </a:r>
            <a:r>
              <a:rPr lang="nl-NL" b="0" i="0" u="none" strike="noStrike" dirty="0" err="1">
                <a:effectLst/>
                <a:latin typeface="system-ui"/>
              </a:rPr>
              <a:t>seamlessly</a:t>
            </a:r>
            <a:r>
              <a:rPr lang="nl-NL" b="0" i="0" u="none" strike="noStrike" dirty="0">
                <a:effectLst/>
                <a:latin typeface="system-ui"/>
              </a:rPr>
              <a:t> </a:t>
            </a:r>
            <a:r>
              <a:rPr lang="nl-NL" b="0" i="0" u="none" strike="noStrike" dirty="0" err="1">
                <a:effectLst/>
                <a:latin typeface="system-ui"/>
              </a:rPr>
              <a:t>together</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get </a:t>
            </a:r>
            <a:r>
              <a:rPr lang="nl-NL" b="0" i="0" u="none" strike="noStrike" dirty="0" err="1">
                <a:effectLst/>
                <a:latin typeface="system-ui"/>
              </a:rPr>
              <a:t>the</a:t>
            </a:r>
            <a:r>
              <a:rPr lang="nl-NL" b="0" i="0" u="none" strike="noStrike" dirty="0">
                <a:effectLst/>
                <a:latin typeface="system-ui"/>
              </a:rPr>
              <a:t> best </a:t>
            </a:r>
            <a:r>
              <a:rPr lang="nl-NL" b="0" i="0" u="none" strike="noStrike" dirty="0" err="1">
                <a:effectLst/>
                <a:latin typeface="system-ui"/>
              </a:rPr>
              <a:t>experience</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handling large </a:t>
            </a:r>
            <a:r>
              <a:rPr lang="nl-NL" b="0" i="0" u="none" strike="noStrike" dirty="0" err="1">
                <a:effectLst/>
                <a:latin typeface="system-ui"/>
              </a:rPr>
              <a:t>data-sets</a:t>
            </a:r>
            <a:r>
              <a:rPr lang="nl-NL" b="0" i="0" u="none" strike="noStrike" dirty="0">
                <a:effectLst/>
                <a:latin typeface="system-ui"/>
              </a:rPr>
              <a:t>.</a:t>
            </a:r>
            <a:br>
              <a:rPr lang="nl-NL" b="0" i="0" u="none" strike="noStrike" dirty="0">
                <a:effectLst/>
                <a:latin typeface="system-ui"/>
              </a:rPr>
            </a:br>
            <a:r>
              <a:rPr lang="nl-NL" b="0" i="0" u="none" strike="noStrike" dirty="0">
                <a:effectLst/>
                <a:latin typeface="system-ui"/>
              </a:rPr>
              <a:t>Important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follow </a:t>
            </a:r>
            <a:r>
              <a:rPr lang="nl-NL" b="0" i="0" u="none" strike="noStrike" dirty="0" err="1">
                <a:effectLst/>
                <a:latin typeface="system-ui"/>
              </a:rPr>
              <a:t>the</a:t>
            </a:r>
            <a:r>
              <a:rPr lang="nl-NL" b="0" i="0" u="none" strike="noStrike" dirty="0">
                <a:effectLst/>
                <a:latin typeface="system-ui"/>
              </a:rPr>
              <a:t> OOP </a:t>
            </a:r>
            <a:r>
              <a:rPr lang="nl-NL" b="0" i="0" u="none" strike="noStrike" dirty="0" err="1">
                <a:effectLst/>
                <a:latin typeface="system-ui"/>
              </a:rPr>
              <a:t>structure</a:t>
            </a:r>
            <a:r>
              <a:rPr lang="nl-NL" b="0" i="0" u="none" strike="noStrike" dirty="0">
                <a:effectLst/>
                <a:latin typeface="system-ui"/>
              </a:rPr>
              <a:t>. </a:t>
            </a:r>
            <a:r>
              <a:rPr lang="nl-NL" b="0" i="0" u="none" strike="noStrike" dirty="0" err="1">
                <a:effectLst/>
                <a:latin typeface="system-ui"/>
              </a:rPr>
              <a:t>What</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means </a:t>
            </a:r>
            <a:r>
              <a:rPr lang="nl-NL" b="0" i="0" u="none" strike="noStrike" dirty="0" err="1">
                <a:effectLst/>
                <a:latin typeface="system-ui"/>
              </a:rPr>
              <a:t>concretely</a:t>
            </a:r>
            <a:r>
              <a:rPr lang="nl-NL" b="0" i="0" u="none" strike="noStrike" dirty="0">
                <a:effectLst/>
                <a:latin typeface="system-ui"/>
              </a:rPr>
              <a:t>: </a:t>
            </a:r>
            <a:r>
              <a:rPr lang="nl-NL" b="0" i="0" u="none" strike="noStrike" dirty="0" err="1">
                <a:effectLst/>
                <a:latin typeface="system-ui"/>
              </a:rPr>
              <a:t>from</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blueprint of </a:t>
            </a:r>
            <a:r>
              <a:rPr lang="nl-NL" b="0" i="1" u="none" strike="noStrike" dirty="0" err="1">
                <a:effectLst/>
                <a:latin typeface="system-ui"/>
              </a:rPr>
              <a:t>ndarray</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create</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array object b = </a:t>
            </a:r>
            <a:r>
              <a:rPr lang="nl-NL" b="0" i="0" u="none" strike="noStrike" dirty="0" err="1">
                <a:effectLst/>
                <a:latin typeface="system-ui"/>
              </a:rPr>
              <a:t>np.arange</a:t>
            </a:r>
            <a:r>
              <a:rPr lang="nl-NL" b="0" i="0" u="none" strike="noStrike" dirty="0">
                <a:effectLst/>
                <a:latin typeface="system-ui"/>
              </a:rPr>
              <a:t>(12).</a:t>
            </a:r>
            <a:r>
              <a:rPr lang="nl-NL" b="0" i="0" u="none" strike="noStrike" dirty="0" err="1">
                <a:effectLst/>
                <a:latin typeface="system-ui"/>
              </a:rPr>
              <a:t>reshape</a:t>
            </a:r>
            <a:r>
              <a:rPr lang="nl-NL" b="0" i="0" u="none" strike="noStrike" dirty="0">
                <a:effectLst/>
                <a:latin typeface="system-ui"/>
              </a:rPr>
              <a:t>(3, 4),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then</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directly</a:t>
            </a:r>
            <a:r>
              <a:rPr lang="nl-NL" b="0" i="0" u="none" strike="noStrike" dirty="0">
                <a:effectLst/>
                <a:latin typeface="system-ui"/>
              </a:rPr>
              <a:t> </a:t>
            </a:r>
            <a:r>
              <a:rPr lang="nl-NL" b="0" i="0" u="none" strike="noStrike" dirty="0" err="1">
                <a:effectLst/>
                <a:latin typeface="system-ui"/>
              </a:rPr>
              <a:t>apply</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a:t>
            </a:r>
            <a:r>
              <a:rPr lang="nl-NL" b="0" i="0" u="none" strike="noStrike" dirty="0" err="1">
                <a:effectLst/>
                <a:latin typeface="system-ui"/>
              </a:rPr>
              <a:t>methods</a:t>
            </a:r>
            <a:r>
              <a:rPr lang="nl-NL" b="0" i="0" u="none" strike="noStrike" dirty="0">
                <a:effectLst/>
                <a:latin typeface="system-ui"/>
              </a:rPr>
              <a:t> on </a:t>
            </a:r>
            <a:r>
              <a:rPr lang="nl-NL" b="0" i="0" u="none" strike="noStrike" dirty="0" err="1">
                <a:effectLst/>
                <a:latin typeface="system-ui"/>
              </a:rPr>
              <a:t>that</a:t>
            </a:r>
            <a:r>
              <a:rPr lang="nl-NL" b="0" i="0" u="none" strike="noStrike" dirty="0">
                <a:effectLst/>
                <a:latin typeface="system-ui"/>
              </a:rPr>
              <a:t> object </a:t>
            </a:r>
            <a:r>
              <a:rPr lang="nl-NL" b="0" i="0" u="none" strike="noStrike" dirty="0" err="1">
                <a:effectLst/>
                <a:latin typeface="system-ui"/>
              </a:rPr>
              <a:t>b.cumsum</a:t>
            </a:r>
            <a:r>
              <a:rPr lang="nl-NL" b="0" i="0" u="none" strike="noStrike" dirty="0">
                <a:effectLst/>
                <a:latin typeface="system-ui"/>
              </a:rPr>
              <a:t>(</a:t>
            </a:r>
            <a:r>
              <a:rPr lang="nl-NL" b="0" i="0" u="none" strike="noStrike" dirty="0" err="1">
                <a:effectLst/>
                <a:latin typeface="system-ui"/>
              </a:rPr>
              <a:t>axis</a:t>
            </a:r>
            <a:r>
              <a:rPr lang="nl-NL" b="0" i="0" u="none" strike="noStrike" dirty="0">
                <a:effectLst/>
                <a:latin typeface="system-ui"/>
              </a:rPr>
              <a:t>=1). The </a:t>
            </a:r>
            <a:r>
              <a:rPr lang="nl-NL" b="0" i="0" u="none" strike="noStrike" dirty="0" err="1">
                <a:effectLst/>
                <a:latin typeface="system-ui"/>
              </a:rPr>
              <a:t>same</a:t>
            </a:r>
            <a:r>
              <a:rPr lang="nl-NL" b="0" i="0" u="none" strike="noStrike" dirty="0">
                <a:effectLst/>
                <a:latin typeface="system-ui"/>
              </a:rPr>
              <a:t> is </a:t>
            </a:r>
            <a:r>
              <a:rPr lang="nl-NL" b="0" i="0" u="none" strike="noStrike" dirty="0" err="1">
                <a:effectLst/>
                <a:latin typeface="system-ui"/>
              </a:rPr>
              <a:t>true</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pandas</a:t>
            </a:r>
            <a:r>
              <a:rPr lang="nl-NL" b="0" i="0" u="none" strike="noStrike" dirty="0">
                <a:effectLst/>
                <a:latin typeface="system-ui"/>
              </a:rPr>
              <a:t>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matplotlib</a:t>
            </a:r>
            <a:r>
              <a:rPr lang="nl-NL" b="0" i="0" u="none" strike="noStrike" dirty="0">
                <a:effectLst/>
                <a:latin typeface="system-ui"/>
              </a:rPr>
              <a:t> </a:t>
            </a:r>
            <a:r>
              <a:rPr lang="nl-NL" b="0" i="0" u="none" strike="noStrike" dirty="0" err="1">
                <a:effectLst/>
                <a:latin typeface="system-ui"/>
              </a:rPr>
              <a:t>pyplot</a:t>
            </a:r>
            <a:r>
              <a:rPr lang="nl-NL" b="0" i="0" u="none" strike="noStrike" dirty="0">
                <a:effectLst/>
                <a:latin typeface="system-ui"/>
              </a:rPr>
              <a:t>.</a:t>
            </a:r>
          </a:p>
          <a:p>
            <a:pPr algn="l"/>
            <a:r>
              <a:rPr lang="nl-NL" b="1" i="0" u="none" strike="noStrike" dirty="0">
                <a:effectLst/>
                <a:latin typeface="system-ui"/>
              </a:rPr>
              <a:t>Tip:</a:t>
            </a:r>
            <a:r>
              <a:rPr lang="nl-NL" b="0" i="0" u="none" strike="noStrike" dirty="0">
                <a:effectLst/>
                <a:latin typeface="system-ui"/>
              </a:rPr>
              <a:t> It is </a:t>
            </a:r>
            <a:r>
              <a:rPr lang="nl-NL" b="0" i="0" u="none" strike="noStrike" dirty="0" err="1">
                <a:effectLst/>
                <a:latin typeface="system-ui"/>
              </a:rPr>
              <a:t>impossible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list </a:t>
            </a:r>
            <a:r>
              <a:rPr lang="nl-NL" b="0" i="0" u="none" strike="noStrike" dirty="0" err="1">
                <a:effectLst/>
                <a:latin typeface="system-ui"/>
              </a:rPr>
              <a:t>all</a:t>
            </a:r>
            <a:r>
              <a:rPr lang="nl-NL" b="0" i="0" u="none" strike="noStrike" dirty="0">
                <a:effectLst/>
                <a:latin typeface="system-ui"/>
              </a:rPr>
              <a:t> </a:t>
            </a:r>
            <a:r>
              <a:rPr lang="nl-NL" b="0" i="0" u="none" strike="noStrike" dirty="0" err="1">
                <a:effectLst/>
                <a:latin typeface="system-ui"/>
              </a:rPr>
              <a:t>possibilities</a:t>
            </a:r>
            <a:r>
              <a:rPr lang="nl-NL" b="0" i="0" u="none" strike="noStrike" dirty="0">
                <a:effectLst/>
                <a:latin typeface="system-ui"/>
              </a:rPr>
              <a:t> in </a:t>
            </a:r>
            <a:r>
              <a:rPr lang="nl-NL" b="0" i="0" u="none" strike="noStrike" dirty="0" err="1">
                <a:effectLst/>
                <a:latin typeface="system-ui"/>
              </a:rPr>
              <a:t>this</a:t>
            </a:r>
            <a:r>
              <a:rPr lang="nl-NL" b="0" i="0" u="none" strike="noStrike" dirty="0">
                <a:effectLst/>
                <a:latin typeface="system-ui"/>
              </a:rPr>
              <a:t> seminar, </a:t>
            </a:r>
            <a:r>
              <a:rPr lang="nl-NL" b="0" i="0" u="none" strike="noStrike" dirty="0" err="1">
                <a:effectLst/>
                <a:latin typeface="system-ui"/>
              </a:rPr>
              <a:t>therefore</a:t>
            </a:r>
            <a:r>
              <a:rPr lang="nl-NL" b="0" i="0" u="none" strike="noStrike" dirty="0">
                <a:effectLst/>
                <a:latin typeface="system-ui"/>
              </a:rPr>
              <a:t> </a:t>
            </a:r>
            <a:r>
              <a:rPr lang="nl-NL" b="1" i="0" u="none" strike="noStrike" dirty="0">
                <a:effectLst/>
                <a:latin typeface="system-ui"/>
                <a:hlinkClick r:id="rId7"/>
              </a:rPr>
              <a:t>NumPy: the absolute basics for beginners</a:t>
            </a:r>
            <a:r>
              <a:rPr lang="nl-NL" b="0" i="0" u="none" strike="noStrike" dirty="0">
                <a:effectLst/>
                <a:latin typeface="system-ui"/>
              </a:rPr>
              <a:t>, </a:t>
            </a:r>
            <a:r>
              <a:rPr lang="nl-NL" b="1" i="0" u="none" strike="noStrike" dirty="0">
                <a:effectLst/>
                <a:latin typeface="system-ui"/>
                <a:hlinkClick r:id="rId8"/>
              </a:rPr>
              <a:t>pandas cheat sheet</a:t>
            </a:r>
            <a:r>
              <a:rPr lang="nl-NL" b="0" i="0" u="none" strike="noStrike" dirty="0">
                <a:effectLst/>
                <a:latin typeface="system-ui"/>
              </a:rPr>
              <a:t>, </a:t>
            </a:r>
            <a:r>
              <a:rPr lang="nl-NL" b="1" i="0" u="none" strike="noStrike" dirty="0">
                <a:effectLst/>
                <a:latin typeface="system-ui"/>
                <a:hlinkClick r:id="rId9"/>
              </a:rPr>
              <a:t>SciPy User Guide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10"/>
              </a:rPr>
              <a:t>matplotlib quick start guide</a:t>
            </a:r>
            <a:r>
              <a:rPr lang="nl-NL" b="0" i="0" u="none" strike="noStrike" dirty="0">
                <a:effectLst/>
                <a:latin typeface="system-ui"/>
              </a:rPr>
              <a:t> are a </a:t>
            </a:r>
            <a:r>
              <a:rPr lang="nl-NL" b="0" i="0" u="none" strike="noStrike" dirty="0" err="1">
                <a:effectLst/>
                <a:latin typeface="system-ui"/>
              </a:rPr>
              <a:t>very</a:t>
            </a:r>
            <a:r>
              <a:rPr lang="nl-NL" b="0" i="0" u="none" strike="noStrike" dirty="0">
                <a:effectLst/>
                <a:latin typeface="system-ui"/>
              </a:rPr>
              <a:t> </a:t>
            </a:r>
            <a:r>
              <a:rPr lang="nl-NL" b="0" i="0" u="none" strike="noStrike" dirty="0" err="1">
                <a:effectLst/>
                <a:latin typeface="system-ui"/>
              </a:rPr>
              <a:t>usefull</a:t>
            </a:r>
            <a:r>
              <a:rPr lang="nl-NL" b="0" i="0" u="none" strike="noStrike" dirty="0">
                <a:effectLst/>
                <a:latin typeface="system-ui"/>
              </a:rPr>
              <a:t> </a:t>
            </a:r>
            <a:r>
              <a:rPr lang="nl-NL" b="0" i="0" u="none" strike="noStrike" dirty="0" err="1">
                <a:effectLst/>
                <a:latin typeface="system-ui"/>
              </a:rPr>
              <a:t>reference</a:t>
            </a:r>
            <a:r>
              <a:rPr lang="nl-NL" b="0" i="0" u="none" strike="noStrike" dirty="0">
                <a:effectLst/>
                <a:latin typeface="system-ui"/>
              </a:rPr>
              <a:t> guides.</a:t>
            </a:r>
          </a:p>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34</a:t>
            </a:fld>
            <a:endParaRPr lang="en-CA"/>
          </a:p>
        </p:txBody>
      </p:sp>
    </p:spTree>
    <p:extLst>
      <p:ext uri="{BB962C8B-B14F-4D97-AF65-F5344CB8AC3E}">
        <p14:creationId xmlns:p14="http://schemas.microsoft.com/office/powerpoint/2010/main" val="124886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seminar is hardly enough for you to learn Python. Therefore, the aim is to give you a crude introduction to the language and give you the basic knowledge needed to get started. </a:t>
            </a:r>
          </a:p>
          <a:p>
            <a:r>
              <a:rPr lang="en-CA" dirty="0"/>
              <a:t>The information in the introduction will be enough to understand basic python concepts that you will inspect in the tutorials. The accompanying </a:t>
            </a:r>
            <a:r>
              <a:rPr lang="en-CA" dirty="0" err="1"/>
              <a:t>Jupyter</a:t>
            </a:r>
            <a:r>
              <a:rPr lang="en-CA" dirty="0"/>
              <a:t> Notebook is there as a very succinct reference guide that you can use during the seminar.  </a:t>
            </a:r>
          </a:p>
          <a:p>
            <a:r>
              <a:rPr lang="en-CA" dirty="0"/>
              <a:t>Our goal, in this first introduction, will be to help you understand the syntax of the python language and its environment. We will also strive to give you a basic understanding of the python documentation so you’ll be able to read and implement the different libraries. </a:t>
            </a:r>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60843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36</a:t>
            </a:fld>
            <a:endParaRPr lang="en-CA"/>
          </a:p>
        </p:txBody>
      </p:sp>
    </p:spTree>
    <p:extLst>
      <p:ext uri="{BB962C8B-B14F-4D97-AF65-F5344CB8AC3E}">
        <p14:creationId xmlns:p14="http://schemas.microsoft.com/office/powerpoint/2010/main" val="3783928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12051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Google and stack overflow are your friends. </a:t>
            </a:r>
          </a:p>
        </p:txBody>
      </p:sp>
      <p:sp>
        <p:nvSpPr>
          <p:cNvPr id="4" name="Tijdelijke aanduiding voor dianummer 3"/>
          <p:cNvSpPr>
            <a:spLocks noGrp="1"/>
          </p:cNvSpPr>
          <p:nvPr>
            <p:ph type="sldNum" sz="quarter" idx="5"/>
          </p:nvPr>
        </p:nvSpPr>
        <p:spPr/>
        <p:txBody>
          <a:bodyPr/>
          <a:lstStyle/>
          <a:p>
            <a:fld id="{8B2D6CF9-E835-9041-B5D4-46E5ED18BA04}" type="slidenum">
              <a:rPr lang="en-CA" smtClean="0"/>
              <a:t>4</a:t>
            </a:fld>
            <a:endParaRPr lang="en-CA"/>
          </a:p>
        </p:txBody>
      </p:sp>
    </p:spTree>
    <p:extLst>
      <p:ext uri="{BB962C8B-B14F-4D97-AF65-F5344CB8AC3E}">
        <p14:creationId xmlns:p14="http://schemas.microsoft.com/office/powerpoint/2010/main" val="120965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7</a:t>
            </a:fld>
            <a:endParaRPr lang="en-CA"/>
          </a:p>
        </p:txBody>
      </p:sp>
    </p:spTree>
    <p:extLst>
      <p:ext uri="{BB962C8B-B14F-4D97-AF65-F5344CB8AC3E}">
        <p14:creationId xmlns:p14="http://schemas.microsoft.com/office/powerpoint/2010/main" val="95076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noProof="0" dirty="0"/>
              <a:t>If you have installed GitHub desktop, then that is the absolute easiest thing to do. </a:t>
            </a:r>
          </a:p>
          <a:p>
            <a:r>
              <a:rPr lang="en-CA" noProof="0" dirty="0"/>
              <a:t>If you are feeling hardcore, you can copy the code from that webpage into the terminal or command line. </a:t>
            </a:r>
          </a:p>
          <a:p>
            <a:r>
              <a:rPr lang="en-CA" noProof="0" dirty="0"/>
              <a:t>Important note: You need to create a </a:t>
            </a:r>
            <a:r>
              <a:rPr lang="en-CA" b="0" i="0" u="none" strike="noStrike" noProof="0" dirty="0">
                <a:solidFill>
                  <a:srgbClr val="040C28"/>
                </a:solidFill>
                <a:effectLst/>
                <a:latin typeface="Google Sans"/>
              </a:rPr>
              <a:t>personal access token! And fill that in, instead of your password. </a:t>
            </a:r>
            <a:endParaRPr lang="en-CA" noProof="0"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9</a:t>
            </a:fld>
            <a:endParaRPr lang="en-CA"/>
          </a:p>
        </p:txBody>
      </p:sp>
    </p:spTree>
    <p:extLst>
      <p:ext uri="{BB962C8B-B14F-4D97-AF65-F5344CB8AC3E}">
        <p14:creationId xmlns:p14="http://schemas.microsoft.com/office/powerpoint/2010/main" val="2799235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If you have followed the instructions on the shared repo, you have installed </a:t>
            </a:r>
            <a:r>
              <a:rPr lang="en-CA" dirty="0" err="1"/>
              <a:t>Miniconda</a:t>
            </a:r>
            <a:r>
              <a:rPr lang="en-CA" dirty="0"/>
              <a:t>, cloned the repository, navigated to the folder on your local system and installed the virtual environment. </a:t>
            </a:r>
          </a:p>
          <a:p>
            <a:r>
              <a:rPr lang="en-CA" dirty="0"/>
              <a:t>Now, if you got stuck after step 1, no worries, I’ll walk you through the steps of setting up a brand new, shiny, and empty virtual environment. </a:t>
            </a:r>
          </a:p>
          <a:p>
            <a:endParaRPr lang="en-CA" dirty="0"/>
          </a:p>
          <a:p>
            <a:r>
              <a:rPr lang="en-CA" dirty="0"/>
              <a:t>And there you have it, a new environment. Once it’s activated, notice that the (base) at the start of the code line, has changed to the name of you package. </a:t>
            </a:r>
          </a:p>
          <a:p>
            <a:endParaRPr lang="en-CA"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10</a:t>
            </a:fld>
            <a:endParaRPr lang="en-CA"/>
          </a:p>
        </p:txBody>
      </p:sp>
    </p:spTree>
    <p:extLst>
      <p:ext uri="{BB962C8B-B14F-4D97-AF65-F5344CB8AC3E}">
        <p14:creationId xmlns:p14="http://schemas.microsoft.com/office/powerpoint/2010/main" val="1609590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Now that we have our virtual environment, and the best thing to do is export a list so that you easily recreate your environment. </a:t>
            </a:r>
          </a:p>
          <a:p>
            <a:r>
              <a:rPr lang="en-CA" dirty="0"/>
              <a:t>Command is </a:t>
            </a:r>
            <a:r>
              <a:rPr lang="en-CA" dirty="0" err="1"/>
              <a:t>conda</a:t>
            </a:r>
            <a:r>
              <a:rPr lang="en-CA" dirty="0"/>
              <a:t> env export &gt; </a:t>
            </a:r>
            <a:r>
              <a:rPr lang="en-CA" dirty="0" err="1"/>
              <a:t>environment.yml</a:t>
            </a:r>
            <a:r>
              <a:rPr lang="en-CA" dirty="0"/>
              <a:t> </a:t>
            </a:r>
          </a:p>
          <a:p>
            <a:endParaRPr lang="en-CA" dirty="0"/>
          </a:p>
          <a:p>
            <a:r>
              <a:rPr lang="en-CA" dirty="0"/>
              <a:t>That creates the environment file within your folder. </a:t>
            </a:r>
          </a:p>
          <a:p>
            <a:endParaRPr lang="en-CA" dirty="0"/>
          </a:p>
          <a:p>
            <a:r>
              <a:rPr lang="en-CA" dirty="0"/>
              <a:t>But if you open this, it looks a lot different from the document that is on most repositories. This is because this environment file is specific to your device. If you want to create an environment file to share for another computer, you’d need to manually edit it.</a:t>
            </a:r>
          </a:p>
          <a:p>
            <a:r>
              <a:rPr lang="en-CA" dirty="0"/>
              <a:t>The installation of the packages shown in the right figure will create the same environment as shown in the left. </a:t>
            </a:r>
          </a:p>
          <a:p>
            <a:endParaRPr lang="en-CA" dirty="0"/>
          </a:p>
          <a:p>
            <a:r>
              <a:rPr lang="en-CA" dirty="0"/>
              <a:t>So now that we have the first three steps competed, let’s go to step 4. Create a project skeleton.</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11</a:t>
            </a:fld>
            <a:endParaRPr lang="en-CA"/>
          </a:p>
        </p:txBody>
      </p:sp>
    </p:spTree>
    <p:extLst>
      <p:ext uri="{BB962C8B-B14F-4D97-AF65-F5344CB8AC3E}">
        <p14:creationId xmlns:p14="http://schemas.microsoft.com/office/powerpoint/2010/main" val="806407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project skeleton is from </a:t>
            </a:r>
            <a:r>
              <a:rPr lang="en-CA" dirty="0" err="1"/>
              <a:t>goodreseach.dev</a:t>
            </a:r>
            <a:r>
              <a:rPr lang="en-CA" dirty="0"/>
              <a:t> But it is a good place to start. It combines ideas from </a:t>
            </a:r>
            <a:r>
              <a:rPr lang="en-CA" dirty="0" err="1"/>
              <a:t>shablona</a:t>
            </a:r>
            <a:r>
              <a:rPr lang="en-CA" dirty="0"/>
              <a:t> and good enough practices in scientific computing. So must be worth something…</a:t>
            </a:r>
          </a:p>
          <a:p>
            <a:r>
              <a:rPr lang="en-CA" dirty="0"/>
              <a:t>This piece of code will create the following folders within the current working directory: data, docs, results, scripts, </a:t>
            </a:r>
            <a:r>
              <a:rPr lang="en-CA" dirty="0" err="1"/>
              <a:t>src</a:t>
            </a:r>
            <a:r>
              <a:rPr lang="en-CA" dirty="0"/>
              <a:t>, tests. </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12</a:t>
            </a:fld>
            <a:endParaRPr lang="en-CA"/>
          </a:p>
        </p:txBody>
      </p:sp>
    </p:spTree>
    <p:extLst>
      <p:ext uri="{BB962C8B-B14F-4D97-AF65-F5344CB8AC3E}">
        <p14:creationId xmlns:p14="http://schemas.microsoft.com/office/powerpoint/2010/main" val="505555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0C66B0-319F-ADF5-984E-A9D817F552EE}"/>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CA"/>
          </a:p>
        </p:txBody>
      </p:sp>
      <p:sp>
        <p:nvSpPr>
          <p:cNvPr id="3" name="Ondertitel 2">
            <a:extLst>
              <a:ext uri="{FF2B5EF4-FFF2-40B4-BE49-F238E27FC236}">
                <a16:creationId xmlns:a16="http://schemas.microsoft.com/office/drawing/2014/main" id="{3A0B1B4B-54C4-274A-3F77-4A942576F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CA"/>
          </a:p>
        </p:txBody>
      </p:sp>
      <p:sp>
        <p:nvSpPr>
          <p:cNvPr id="4" name="Tijdelijke aanduiding voor datum 3">
            <a:extLst>
              <a:ext uri="{FF2B5EF4-FFF2-40B4-BE49-F238E27FC236}">
                <a16:creationId xmlns:a16="http://schemas.microsoft.com/office/drawing/2014/main" id="{E3A9682A-2EF6-164A-D291-DAEB7F91D207}"/>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08884AB9-0331-AC80-B950-116B6C9A8793}"/>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8E88B21B-BF10-251F-E69C-87E2AC8AB5B7}"/>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1922060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F21024-F60B-0A13-179D-4060675C6151}"/>
              </a:ext>
            </a:extLst>
          </p:cNvPr>
          <p:cNvSpPr>
            <a:spLocks noGrp="1"/>
          </p:cNvSpPr>
          <p:nvPr>
            <p:ph type="title"/>
          </p:nvPr>
        </p:nvSpPr>
        <p:spPr/>
        <p:txBody>
          <a:bodyPr/>
          <a:lstStyle/>
          <a:p>
            <a:r>
              <a:rPr lang="nl-NL"/>
              <a:t>Klik om stijl te bewerken</a:t>
            </a:r>
            <a:endParaRPr lang="en-CA"/>
          </a:p>
        </p:txBody>
      </p:sp>
      <p:sp>
        <p:nvSpPr>
          <p:cNvPr id="3" name="Tijdelijke aanduiding voor verticale tekst 2">
            <a:extLst>
              <a:ext uri="{FF2B5EF4-FFF2-40B4-BE49-F238E27FC236}">
                <a16:creationId xmlns:a16="http://schemas.microsoft.com/office/drawing/2014/main" id="{F1965F96-3636-983B-78FB-F652157FBF55}"/>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6C813CFD-4915-4D29-ABD7-9816B3D58394}"/>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C3505545-6CE7-BA5D-AD20-D3768E6404FA}"/>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1C59D920-75AA-DFE4-5E18-095D806A959B}"/>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545163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17619107-EBE1-C32D-B119-B27B246C25E8}"/>
              </a:ext>
            </a:extLst>
          </p:cNvPr>
          <p:cNvSpPr>
            <a:spLocks noGrp="1"/>
          </p:cNvSpPr>
          <p:nvPr>
            <p:ph type="title" orient="vert"/>
          </p:nvPr>
        </p:nvSpPr>
        <p:spPr>
          <a:xfrm>
            <a:off x="8724900" y="365125"/>
            <a:ext cx="2628900" cy="5811838"/>
          </a:xfrm>
        </p:spPr>
        <p:txBody>
          <a:bodyPr vert="eaVert"/>
          <a:lstStyle/>
          <a:p>
            <a:r>
              <a:rPr lang="nl-NL"/>
              <a:t>Klik om stijl te bewerken</a:t>
            </a:r>
            <a:endParaRPr lang="en-CA"/>
          </a:p>
        </p:txBody>
      </p:sp>
      <p:sp>
        <p:nvSpPr>
          <p:cNvPr id="3" name="Tijdelijke aanduiding voor verticale tekst 2">
            <a:extLst>
              <a:ext uri="{FF2B5EF4-FFF2-40B4-BE49-F238E27FC236}">
                <a16:creationId xmlns:a16="http://schemas.microsoft.com/office/drawing/2014/main" id="{A172002C-2626-9DD7-7790-9CC3ABE66BBE}"/>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7C235A67-2D59-28C9-6FF1-BB960A069A11}"/>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F027ACF2-0F51-40D5-5B13-A1763D861B48}"/>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2D4E56F0-5138-A484-E1F3-95493D823276}"/>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769797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289823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30171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409113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583429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F3064E-CBE2-F48E-702E-D3E528CCF3F5}"/>
              </a:ext>
            </a:extLst>
          </p:cNvPr>
          <p:cNvSpPr>
            <a:spLocks noGrp="1"/>
          </p:cNvSpPr>
          <p:nvPr>
            <p:ph type="title"/>
          </p:nvPr>
        </p:nvSpPr>
        <p:spPr/>
        <p:txBody>
          <a:body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670EA176-DD21-B10C-91C8-B08FEC4A586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213F23F1-DAED-EAE2-B9D6-343CC6C3B59C}"/>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A2699C64-4B93-8259-4638-32D564E0FC32}"/>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26EC862C-B385-B1E0-5022-069E00454A9B}"/>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417378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A5790-9BAF-112D-643B-7BC28CCB583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9C69583C-E273-248E-E3D2-00F92BB830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03D37288-B041-B29B-6816-544262DE34C9}"/>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372A893A-E1A0-83EB-A8ED-E2CE855D9D9B}"/>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57761FF5-5839-BAFE-4405-C066991F73D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116403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73D479-D276-9447-3946-82EA9C0A767B}"/>
              </a:ext>
            </a:extLst>
          </p:cNvPr>
          <p:cNvSpPr>
            <a:spLocks noGrp="1"/>
          </p:cNvSpPr>
          <p:nvPr>
            <p:ph type="title"/>
          </p:nvPr>
        </p:nvSpPr>
        <p:spPr/>
        <p:txBody>
          <a:body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BCA3AB09-47A8-34B1-BAB7-660CC80AD1F6}"/>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inhoud 3">
            <a:extLst>
              <a:ext uri="{FF2B5EF4-FFF2-40B4-BE49-F238E27FC236}">
                <a16:creationId xmlns:a16="http://schemas.microsoft.com/office/drawing/2014/main" id="{C1E01F2B-BF52-B424-D170-EECE04E7E9A1}"/>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5" name="Tijdelijke aanduiding voor datum 4">
            <a:extLst>
              <a:ext uri="{FF2B5EF4-FFF2-40B4-BE49-F238E27FC236}">
                <a16:creationId xmlns:a16="http://schemas.microsoft.com/office/drawing/2014/main" id="{FB30F822-352E-4132-2BDE-E1515AB9E3FF}"/>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6" name="Tijdelijke aanduiding voor voettekst 5">
            <a:extLst>
              <a:ext uri="{FF2B5EF4-FFF2-40B4-BE49-F238E27FC236}">
                <a16:creationId xmlns:a16="http://schemas.microsoft.com/office/drawing/2014/main" id="{B3DBB89F-4994-1640-CA01-3B6A567AE47A}"/>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2CF4B9B4-43A9-587D-4EA3-BEC56FCC00FA}"/>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0045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10BA76-B50D-2AAE-C851-98CA8E1ADA30}"/>
              </a:ext>
            </a:extLst>
          </p:cNvPr>
          <p:cNvSpPr>
            <a:spLocks noGrp="1"/>
          </p:cNvSpPr>
          <p:nvPr>
            <p:ph type="title"/>
          </p:nvPr>
        </p:nvSpPr>
        <p:spPr>
          <a:xfrm>
            <a:off x="839788" y="365125"/>
            <a:ext cx="10515600" cy="1325563"/>
          </a:xfrm>
        </p:spPr>
        <p:txBody>
          <a:body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FF1A99F6-4D1B-485C-6A2A-A394C1DC0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F90A932-606F-86D7-8D41-582F83B14A54}"/>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5" name="Tijdelijke aanduiding voor tekst 4">
            <a:extLst>
              <a:ext uri="{FF2B5EF4-FFF2-40B4-BE49-F238E27FC236}">
                <a16:creationId xmlns:a16="http://schemas.microsoft.com/office/drawing/2014/main" id="{89F039DD-55DB-3961-4101-F3ACAE9EC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15A08EBF-0CE5-FA91-832D-8CC7CF45C50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7" name="Tijdelijke aanduiding voor datum 6">
            <a:extLst>
              <a:ext uri="{FF2B5EF4-FFF2-40B4-BE49-F238E27FC236}">
                <a16:creationId xmlns:a16="http://schemas.microsoft.com/office/drawing/2014/main" id="{A8819318-4255-EDF6-CA61-093D20DDF433}"/>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8" name="Tijdelijke aanduiding voor voettekst 7">
            <a:extLst>
              <a:ext uri="{FF2B5EF4-FFF2-40B4-BE49-F238E27FC236}">
                <a16:creationId xmlns:a16="http://schemas.microsoft.com/office/drawing/2014/main" id="{1B2ABE51-F0B4-E008-E504-EA015E7F5933}"/>
              </a:ext>
            </a:extLst>
          </p:cNvPr>
          <p:cNvSpPr>
            <a:spLocks noGrp="1"/>
          </p:cNvSpPr>
          <p:nvPr>
            <p:ph type="ftr" sz="quarter" idx="11"/>
          </p:nvPr>
        </p:nvSpPr>
        <p:spPr/>
        <p:txBody>
          <a:bodyPr/>
          <a:lstStyle/>
          <a:p>
            <a:endParaRPr lang="en-CA"/>
          </a:p>
        </p:txBody>
      </p:sp>
      <p:sp>
        <p:nvSpPr>
          <p:cNvPr id="9" name="Tijdelijke aanduiding voor dianummer 8">
            <a:extLst>
              <a:ext uri="{FF2B5EF4-FFF2-40B4-BE49-F238E27FC236}">
                <a16:creationId xmlns:a16="http://schemas.microsoft.com/office/drawing/2014/main" id="{2BD6B730-AE75-315A-5D37-479835BFDFCD}"/>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0631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8B846-8240-BD6A-99FE-466E0E637B38}"/>
              </a:ext>
            </a:extLst>
          </p:cNvPr>
          <p:cNvSpPr>
            <a:spLocks noGrp="1"/>
          </p:cNvSpPr>
          <p:nvPr>
            <p:ph type="title"/>
          </p:nvPr>
        </p:nvSpPr>
        <p:spPr/>
        <p:txBody>
          <a:bodyPr/>
          <a:lstStyle/>
          <a:p>
            <a:r>
              <a:rPr lang="nl-NL"/>
              <a:t>Klik om stijl te bewerken</a:t>
            </a:r>
            <a:endParaRPr lang="en-CA"/>
          </a:p>
        </p:txBody>
      </p:sp>
      <p:sp>
        <p:nvSpPr>
          <p:cNvPr id="3" name="Tijdelijke aanduiding voor datum 2">
            <a:extLst>
              <a:ext uri="{FF2B5EF4-FFF2-40B4-BE49-F238E27FC236}">
                <a16:creationId xmlns:a16="http://schemas.microsoft.com/office/drawing/2014/main" id="{1C87EF02-9746-7862-B269-A6F5089E0973}"/>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4" name="Tijdelijke aanduiding voor voettekst 3">
            <a:extLst>
              <a:ext uri="{FF2B5EF4-FFF2-40B4-BE49-F238E27FC236}">
                <a16:creationId xmlns:a16="http://schemas.microsoft.com/office/drawing/2014/main" id="{AA27F55F-C7D7-606B-921D-9F6E17F9C76C}"/>
              </a:ext>
            </a:extLst>
          </p:cNvPr>
          <p:cNvSpPr>
            <a:spLocks noGrp="1"/>
          </p:cNvSpPr>
          <p:nvPr>
            <p:ph type="ftr" sz="quarter" idx="11"/>
          </p:nvPr>
        </p:nvSpPr>
        <p:spPr/>
        <p:txBody>
          <a:bodyPr/>
          <a:lstStyle/>
          <a:p>
            <a:endParaRPr lang="en-CA"/>
          </a:p>
        </p:txBody>
      </p:sp>
      <p:sp>
        <p:nvSpPr>
          <p:cNvPr id="5" name="Tijdelijke aanduiding voor dianummer 4">
            <a:extLst>
              <a:ext uri="{FF2B5EF4-FFF2-40B4-BE49-F238E27FC236}">
                <a16:creationId xmlns:a16="http://schemas.microsoft.com/office/drawing/2014/main" id="{737F7BBB-4D61-1C74-BCBB-F55AEDA344D2}"/>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71067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8D35BB2E-60E2-AF73-4F9A-2112BCFD5C1C}"/>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3" name="Tijdelijke aanduiding voor voettekst 2">
            <a:extLst>
              <a:ext uri="{FF2B5EF4-FFF2-40B4-BE49-F238E27FC236}">
                <a16:creationId xmlns:a16="http://schemas.microsoft.com/office/drawing/2014/main" id="{B15A849B-C460-3AFE-6A8E-13098A75E2DC}"/>
              </a:ext>
            </a:extLst>
          </p:cNvPr>
          <p:cNvSpPr>
            <a:spLocks noGrp="1"/>
          </p:cNvSpPr>
          <p:nvPr>
            <p:ph type="ftr" sz="quarter" idx="11"/>
          </p:nvPr>
        </p:nvSpPr>
        <p:spPr/>
        <p:txBody>
          <a:bodyPr/>
          <a:lstStyle/>
          <a:p>
            <a:endParaRPr lang="en-CA"/>
          </a:p>
        </p:txBody>
      </p:sp>
      <p:sp>
        <p:nvSpPr>
          <p:cNvPr id="4" name="Tijdelijke aanduiding voor dianummer 3">
            <a:extLst>
              <a:ext uri="{FF2B5EF4-FFF2-40B4-BE49-F238E27FC236}">
                <a16:creationId xmlns:a16="http://schemas.microsoft.com/office/drawing/2014/main" id="{6D573EC6-670A-CE90-A669-90B3CFEA495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570795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E7F109-DB3C-BB4C-BE9E-DF58B7BA43B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88702BE6-2F32-47F7-8A30-31900574A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tekst 3">
            <a:extLst>
              <a:ext uri="{FF2B5EF4-FFF2-40B4-BE49-F238E27FC236}">
                <a16:creationId xmlns:a16="http://schemas.microsoft.com/office/drawing/2014/main" id="{6E35AFC8-4294-936C-FB97-F2C04F889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855440B-0FE9-2FB4-3705-65672683F448}"/>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6" name="Tijdelijke aanduiding voor voettekst 5">
            <a:extLst>
              <a:ext uri="{FF2B5EF4-FFF2-40B4-BE49-F238E27FC236}">
                <a16:creationId xmlns:a16="http://schemas.microsoft.com/office/drawing/2014/main" id="{DD9725E0-647A-B720-FA2E-6668C635AA14}"/>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2B279C1A-E748-6E10-FF11-9DD3FFBEB52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8711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D14A3-B850-4711-1E16-3991FAB02908}"/>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CA"/>
          </a:p>
        </p:txBody>
      </p:sp>
      <p:sp>
        <p:nvSpPr>
          <p:cNvPr id="3" name="Tijdelijke aanduiding voor afbeelding 2">
            <a:extLst>
              <a:ext uri="{FF2B5EF4-FFF2-40B4-BE49-F238E27FC236}">
                <a16:creationId xmlns:a16="http://schemas.microsoft.com/office/drawing/2014/main" id="{28EB5266-A376-4596-9F9C-C8D3CFBE6D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ijdelijke aanduiding voor tekst 3">
            <a:extLst>
              <a:ext uri="{FF2B5EF4-FFF2-40B4-BE49-F238E27FC236}">
                <a16:creationId xmlns:a16="http://schemas.microsoft.com/office/drawing/2014/main" id="{E73AC1B5-2011-74E0-9FA7-D3198782E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E327E11-1B77-6AC9-978C-B3B55D3BA97D}"/>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6" name="Tijdelijke aanduiding voor voettekst 5">
            <a:extLst>
              <a:ext uri="{FF2B5EF4-FFF2-40B4-BE49-F238E27FC236}">
                <a16:creationId xmlns:a16="http://schemas.microsoft.com/office/drawing/2014/main" id="{9F4BFDC8-20FF-471C-5C4A-C30DCE0C82B7}"/>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AFFD2B9D-F7EF-ADEC-0262-4D3AFAFCA2EF}"/>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609388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8AD0E38-8EE2-67FB-5EDC-D7B13E59EB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874B7822-FC09-D7D9-13AF-B9AA1E469F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4981CD8E-B40F-FC75-12C5-D0F5C48C0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058019DF-9820-8562-666F-4623BF6BF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Tijdelijke aanduiding voor dianummer 5">
            <a:extLst>
              <a:ext uri="{FF2B5EF4-FFF2-40B4-BE49-F238E27FC236}">
                <a16:creationId xmlns:a16="http://schemas.microsoft.com/office/drawing/2014/main" id="{7F8FDB5D-AB7A-31AA-331C-B437F1B9E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BAAD84-ADA2-7142-B9E8-4761FFE8B696}" type="slidenum">
              <a:rPr lang="en-CA" smtClean="0"/>
              <a:t>‹nr.›</a:t>
            </a:fld>
            <a:endParaRPr lang="en-CA"/>
          </a:p>
        </p:txBody>
      </p:sp>
    </p:spTree>
    <p:extLst>
      <p:ext uri="{BB962C8B-B14F-4D97-AF65-F5344CB8AC3E}">
        <p14:creationId xmlns:p14="http://schemas.microsoft.com/office/powerpoint/2010/main" val="1322246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oodresearch.dev/index.html"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emf"/><Relationship Id="rId1" Type="http://schemas.openxmlformats.org/officeDocument/2006/relationships/slideLayout" Target="../slideLayouts/slideLayout1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6.xml"/><Relationship Id="rId18" Type="http://schemas.openxmlformats.org/officeDocument/2006/relationships/customXml" Target="../ink/ink8.xml"/><Relationship Id="rId3" Type="http://schemas.openxmlformats.org/officeDocument/2006/relationships/customXml" Target="../ink/ink1.xml"/><Relationship Id="rId21" Type="http://schemas.openxmlformats.org/officeDocument/2006/relationships/image" Target="../media/image33.png"/><Relationship Id="rId7" Type="http://schemas.openxmlformats.org/officeDocument/2006/relationships/customXml" Target="../ink/ink3.xml"/><Relationship Id="rId12" Type="http://schemas.openxmlformats.org/officeDocument/2006/relationships/image" Target="../media/image28.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22.png"/><Relationship Id="rId10" Type="http://schemas.openxmlformats.org/officeDocument/2006/relationships/image" Target="../media/image27.png"/><Relationship Id="rId19" Type="http://schemas.openxmlformats.org/officeDocument/2006/relationships/image" Target="../media/image32.png"/><Relationship Id="rId4" Type="http://schemas.openxmlformats.org/officeDocument/2006/relationships/image" Target="../media/image24.png"/><Relationship Id="rId9" Type="http://schemas.openxmlformats.org/officeDocument/2006/relationships/customXml" Target="../ink/ink4.xml"/><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3" Type="http://schemas.openxmlformats.org/officeDocument/2006/relationships/customXml" Target="../ink/ink14.xml"/><Relationship Id="rId18" Type="http://schemas.openxmlformats.org/officeDocument/2006/relationships/image" Target="../media/image250.png"/><Relationship Id="rId26" Type="http://schemas.openxmlformats.org/officeDocument/2006/relationships/image" Target="../media/image290.png"/><Relationship Id="rId39" Type="http://schemas.openxmlformats.org/officeDocument/2006/relationships/customXml" Target="../ink/ink27.xml"/><Relationship Id="rId21" Type="http://schemas.openxmlformats.org/officeDocument/2006/relationships/customXml" Target="../ink/ink18.xml"/><Relationship Id="rId34" Type="http://schemas.openxmlformats.org/officeDocument/2006/relationships/image" Target="../media/image330.png"/><Relationship Id="rId7" Type="http://schemas.openxmlformats.org/officeDocument/2006/relationships/customXml" Target="../ink/ink11.xml"/><Relationship Id="rId12" Type="http://schemas.openxmlformats.org/officeDocument/2006/relationships/image" Target="../media/image220.png"/><Relationship Id="rId17" Type="http://schemas.openxmlformats.org/officeDocument/2006/relationships/customXml" Target="../ink/ink16.xml"/><Relationship Id="rId25" Type="http://schemas.openxmlformats.org/officeDocument/2006/relationships/customXml" Target="../ink/ink20.xml"/><Relationship Id="rId33" Type="http://schemas.openxmlformats.org/officeDocument/2006/relationships/customXml" Target="../ink/ink24.xml"/><Relationship Id="rId38" Type="http://schemas.openxmlformats.org/officeDocument/2006/relationships/image" Target="../media/image35.png"/><Relationship Id="rId2" Type="http://schemas.openxmlformats.org/officeDocument/2006/relationships/notesSlide" Target="../notesSlides/notesSlide14.xml"/><Relationship Id="rId16" Type="http://schemas.openxmlformats.org/officeDocument/2006/relationships/image" Target="../media/image240.png"/><Relationship Id="rId20" Type="http://schemas.openxmlformats.org/officeDocument/2006/relationships/image" Target="../media/image260.png"/><Relationship Id="rId29" Type="http://schemas.openxmlformats.org/officeDocument/2006/relationships/customXml" Target="../ink/ink22.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customXml" Target="../ink/ink13.xml"/><Relationship Id="rId24" Type="http://schemas.openxmlformats.org/officeDocument/2006/relationships/image" Target="../media/image280.png"/><Relationship Id="rId32" Type="http://schemas.openxmlformats.org/officeDocument/2006/relationships/image" Target="../media/image320.png"/><Relationship Id="rId37" Type="http://schemas.openxmlformats.org/officeDocument/2006/relationships/customXml" Target="../ink/ink26.xml"/><Relationship Id="rId40" Type="http://schemas.openxmlformats.org/officeDocument/2006/relationships/image" Target="../media/image36.png"/><Relationship Id="rId5" Type="http://schemas.openxmlformats.org/officeDocument/2006/relationships/customXml" Target="../ink/ink10.xml"/><Relationship Id="rId15" Type="http://schemas.openxmlformats.org/officeDocument/2006/relationships/customXml" Target="../ink/ink15.xml"/><Relationship Id="rId23" Type="http://schemas.openxmlformats.org/officeDocument/2006/relationships/customXml" Target="../ink/ink19.xml"/><Relationship Id="rId28" Type="http://schemas.openxmlformats.org/officeDocument/2006/relationships/image" Target="../media/image300.png"/><Relationship Id="rId36" Type="http://schemas.openxmlformats.org/officeDocument/2006/relationships/image" Target="../media/image340.png"/><Relationship Id="rId10" Type="http://schemas.openxmlformats.org/officeDocument/2006/relationships/image" Target="../media/image210.png"/><Relationship Id="rId19" Type="http://schemas.openxmlformats.org/officeDocument/2006/relationships/customXml" Target="../ink/ink17.xml"/><Relationship Id="rId31" Type="http://schemas.openxmlformats.org/officeDocument/2006/relationships/customXml" Target="../ink/ink23.xml"/><Relationship Id="rId4" Type="http://schemas.openxmlformats.org/officeDocument/2006/relationships/image" Target="../media/image34.png"/><Relationship Id="rId9" Type="http://schemas.openxmlformats.org/officeDocument/2006/relationships/customXml" Target="../ink/ink12.xml"/><Relationship Id="rId14" Type="http://schemas.openxmlformats.org/officeDocument/2006/relationships/image" Target="../media/image230.png"/><Relationship Id="rId22" Type="http://schemas.openxmlformats.org/officeDocument/2006/relationships/image" Target="../media/image270.png"/><Relationship Id="rId27" Type="http://schemas.openxmlformats.org/officeDocument/2006/relationships/customXml" Target="../ink/ink21.xml"/><Relationship Id="rId30" Type="http://schemas.openxmlformats.org/officeDocument/2006/relationships/image" Target="../media/image310.png"/><Relationship Id="rId35" Type="http://schemas.openxmlformats.org/officeDocument/2006/relationships/customXml" Target="../ink/ink25.xml"/><Relationship Id="rId8" Type="http://schemas.openxmlformats.org/officeDocument/2006/relationships/image" Target="../media/image20.png"/><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customXml" Target="../ink/ink28.xml"/><Relationship Id="rId5" Type="http://schemas.openxmlformats.org/officeDocument/2006/relationships/image" Target="../media/image39.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eurogeriatricskiel/esmac_2024/blob/main/notebooks/Introduction%20-%20Python%20seminar%20ESMAC%202024.ipynb" TargetMode="External"/><Relationship Id="rId7" Type="http://schemas.openxmlformats.org/officeDocument/2006/relationships/hyperlink" Target="https://www.udemy.com/course/python-for-data-science-and-machine-learning-bootcamp/?couponCode=24T2MT81324"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www.udemy.com/course/100-days-of-code/?couponCode=24T2MT81324" TargetMode="External"/><Relationship Id="rId5" Type="http://schemas.openxmlformats.org/officeDocument/2006/relationships/hyperlink" Target="https://thonny.org/" TargetMode="External"/><Relationship Id="rId4" Type="http://schemas.openxmlformats.org/officeDocument/2006/relationships/hyperlink" Target="https://numpy.org/doc/stable/user/absolute_beginners.html#numpy-the-absolute-basics-for-beginner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sp>
        <p:nvSpPr>
          <p:cNvPr id="8" name="Tekstvak 7">
            <a:extLst>
              <a:ext uri="{FF2B5EF4-FFF2-40B4-BE49-F238E27FC236}">
                <a16:creationId xmlns:a16="http://schemas.microsoft.com/office/drawing/2014/main" id="{ECF8E7F0-3763-8F46-A363-12E2E5C30720}"/>
              </a:ext>
            </a:extLst>
          </p:cNvPr>
          <p:cNvSpPr txBox="1"/>
          <p:nvPr/>
        </p:nvSpPr>
        <p:spPr>
          <a:xfrm>
            <a:off x="1995055" y="4662257"/>
            <a:ext cx="9123218" cy="646331"/>
          </a:xfrm>
          <a:prstGeom prst="rect">
            <a:avLst/>
          </a:prstGeom>
          <a:noFill/>
        </p:spPr>
        <p:txBody>
          <a:bodyPr wrap="square" rtlCol="0">
            <a:spAutoFit/>
          </a:bodyPr>
          <a:lstStyle/>
          <a:p>
            <a:pPr algn="ctr"/>
            <a:r>
              <a:rPr lang="nl-NL" b="1" i="0" u="none" strike="noStrike" dirty="0">
                <a:effectLst/>
              </a:rPr>
              <a:t>Jill Emmerzaal</a:t>
            </a:r>
            <a:r>
              <a:rPr lang="nl-NL" b="0" i="0" u="none" strike="noStrike" dirty="0">
                <a:effectLst/>
              </a:rPr>
              <a:t>, </a:t>
            </a:r>
            <a:r>
              <a:rPr lang="nl-NL" b="0" i="0" u="none" strike="noStrike" dirty="0" err="1">
                <a:effectLst/>
              </a:rPr>
              <a:t>Vaibhav</a:t>
            </a:r>
            <a:r>
              <a:rPr lang="nl-NL" b="0" i="0" u="none" strike="noStrike" dirty="0">
                <a:effectLst/>
              </a:rPr>
              <a:t> </a:t>
            </a:r>
            <a:r>
              <a:rPr lang="nl-NL" b="0" i="0" u="none" strike="noStrike" dirty="0" err="1">
                <a:effectLst/>
              </a:rPr>
              <a:t>shah</a:t>
            </a:r>
            <a:r>
              <a:rPr lang="nl-NL" b="0" i="0" u="none" strike="noStrike" dirty="0">
                <a:effectLst/>
              </a:rPr>
              <a:t>,  </a:t>
            </a:r>
            <a:r>
              <a:rPr lang="nl-NL" b="0" i="0" u="none" strike="noStrike" dirty="0" err="1">
                <a:effectLst/>
              </a:rPr>
              <a:t>Bryce</a:t>
            </a:r>
            <a:r>
              <a:rPr lang="nl-NL" b="0" i="0" u="none" strike="noStrike" dirty="0">
                <a:effectLst/>
              </a:rPr>
              <a:t> A Killen, </a:t>
            </a:r>
            <a:r>
              <a:rPr lang="nl-NL" b="1" i="0" u="none" strike="noStrike" dirty="0">
                <a:effectLst/>
              </a:rPr>
              <a:t>Robbin </a:t>
            </a:r>
            <a:r>
              <a:rPr lang="nl-NL" b="1" i="0" u="none" strike="noStrike" dirty="0" err="1">
                <a:effectLst/>
              </a:rPr>
              <a:t>Romijnders</a:t>
            </a:r>
            <a:r>
              <a:rPr lang="nl-NL" b="0" i="0" u="none" strike="noStrike" dirty="0">
                <a:effectLst/>
              </a:rPr>
              <a:t>,</a:t>
            </a:r>
            <a:br>
              <a:rPr lang="nl-NL" dirty="0"/>
            </a:br>
            <a:r>
              <a:rPr lang="nl-NL" b="0" i="0" u="none" strike="noStrike" dirty="0">
                <a:effectLst/>
              </a:rPr>
              <a:t>Clint Hansen, </a:t>
            </a:r>
            <a:r>
              <a:rPr lang="nl-NL" b="1" i="0" u="none" strike="noStrike" dirty="0">
                <a:effectLst/>
              </a:rPr>
              <a:t>Philippe C. Dixon</a:t>
            </a:r>
            <a:endParaRPr lang="en-CA" b="1" dirty="0"/>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299" y="2244994"/>
            <a:ext cx="1775402" cy="216043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spTree>
    <p:extLst>
      <p:ext uri="{BB962C8B-B14F-4D97-AF65-F5344CB8AC3E}">
        <p14:creationId xmlns:p14="http://schemas.microsoft.com/office/powerpoint/2010/main" val="2312747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D8362EA-7AEA-8594-498E-349640E581D1}"/>
              </a:ext>
            </a:extLst>
          </p:cNvPr>
          <p:cNvSpPr>
            <a:spLocks noGrp="1"/>
          </p:cNvSpPr>
          <p:nvPr>
            <p:ph type="body" sz="quarter" idx="10"/>
          </p:nvPr>
        </p:nvSpPr>
        <p:spPr/>
        <p:txBody>
          <a:bodyPr/>
          <a:lstStyle/>
          <a:p>
            <a:r>
              <a:rPr lang="en-CA" dirty="0"/>
              <a:t>Part 1: </a:t>
            </a:r>
            <a:r>
              <a:rPr lang="en-CA" dirty="0" err="1"/>
              <a:t>Conda</a:t>
            </a:r>
            <a:endParaRPr lang="en-CA" dirty="0"/>
          </a:p>
        </p:txBody>
      </p:sp>
      <p:sp>
        <p:nvSpPr>
          <p:cNvPr id="4" name="Titel 3">
            <a:extLst>
              <a:ext uri="{FF2B5EF4-FFF2-40B4-BE49-F238E27FC236}">
                <a16:creationId xmlns:a16="http://schemas.microsoft.com/office/drawing/2014/main" id="{719D091D-2C00-897D-6622-D364A63FA226}"/>
              </a:ext>
            </a:extLst>
          </p:cNvPr>
          <p:cNvSpPr>
            <a:spLocks noGrp="1"/>
          </p:cNvSpPr>
          <p:nvPr>
            <p:ph type="title"/>
          </p:nvPr>
        </p:nvSpPr>
        <p:spPr/>
        <p:txBody>
          <a:bodyPr/>
          <a:lstStyle/>
          <a:p>
            <a:r>
              <a:rPr lang="en-CA" dirty="0"/>
              <a:t>Step 3: Virtual environment </a:t>
            </a:r>
          </a:p>
        </p:txBody>
      </p:sp>
      <p:sp>
        <p:nvSpPr>
          <p:cNvPr id="5" name="Rechthoek 4">
            <a:extLst>
              <a:ext uri="{FF2B5EF4-FFF2-40B4-BE49-F238E27FC236}">
                <a16:creationId xmlns:a16="http://schemas.microsoft.com/office/drawing/2014/main" id="{8B6EF2E5-9410-8054-98FA-E9B090118E6C}"/>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Tijdelijke aanduiding voor afbeelding 11" descr="Afbeelding met tekst, schermopname, document, nummer&#10;&#10;Automatisch gegenereerde beschrijving">
            <a:extLst>
              <a:ext uri="{FF2B5EF4-FFF2-40B4-BE49-F238E27FC236}">
                <a16:creationId xmlns:a16="http://schemas.microsoft.com/office/drawing/2014/main" id="{57DC47B7-77E1-DEF2-D6C6-7458B5C6BB8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10" r="-1897"/>
          <a:stretch/>
        </p:blipFill>
        <p:spPr>
          <a:xfrm>
            <a:off x="7183225" y="0"/>
            <a:ext cx="5018202" cy="6868192"/>
          </a:xfrm>
        </p:spPr>
      </p:pic>
      <p:sp>
        <p:nvSpPr>
          <p:cNvPr id="17" name="Tekstvak 16">
            <a:extLst>
              <a:ext uri="{FF2B5EF4-FFF2-40B4-BE49-F238E27FC236}">
                <a16:creationId xmlns:a16="http://schemas.microsoft.com/office/drawing/2014/main" id="{C783B6CF-7051-EDDA-7725-32D21027BCAF}"/>
              </a:ext>
            </a:extLst>
          </p:cNvPr>
          <p:cNvSpPr txBox="1"/>
          <p:nvPr/>
        </p:nvSpPr>
        <p:spPr>
          <a:xfrm>
            <a:off x="1952734" y="3850438"/>
            <a:ext cx="4237057" cy="646331"/>
          </a:xfrm>
          <a:prstGeom prst="rect">
            <a:avLst/>
          </a:prstGeom>
          <a:noFill/>
        </p:spPr>
        <p:txBody>
          <a:bodyPr wrap="none" rtlCol="0">
            <a:spAutoFit/>
          </a:bodyPr>
          <a:lstStyle/>
          <a:p>
            <a:r>
              <a:rPr lang="en-CA" dirty="0"/>
              <a:t>{ } substitute to your own project name. </a:t>
            </a:r>
          </a:p>
          <a:p>
            <a:r>
              <a:rPr lang="en-CA" dirty="0"/>
              <a:t>In this case python-seminar </a:t>
            </a:r>
          </a:p>
        </p:txBody>
      </p:sp>
      <p:sp>
        <p:nvSpPr>
          <p:cNvPr id="2" name="Afgeronde rechthoek 1">
            <a:extLst>
              <a:ext uri="{FF2B5EF4-FFF2-40B4-BE49-F238E27FC236}">
                <a16:creationId xmlns:a16="http://schemas.microsoft.com/office/drawing/2014/main" id="{8E9528D4-ED2C-EB56-1150-679AA13B7F24}"/>
              </a:ext>
            </a:extLst>
          </p:cNvPr>
          <p:cNvSpPr/>
          <p:nvPr/>
        </p:nvSpPr>
        <p:spPr>
          <a:xfrm>
            <a:off x="1105382" y="2900134"/>
            <a:ext cx="5197644" cy="878305"/>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err="1">
                <a:solidFill>
                  <a:schemeClr val="tx1"/>
                </a:solidFill>
              </a:rPr>
              <a:t>conda</a:t>
            </a:r>
            <a:r>
              <a:rPr lang="en-CA" dirty="0">
                <a:solidFill>
                  <a:schemeClr val="tx1"/>
                </a:solidFill>
              </a:rPr>
              <a:t> create –name {project name} python=3.9</a:t>
            </a:r>
          </a:p>
          <a:p>
            <a:r>
              <a:rPr lang="en-CA" dirty="0" err="1">
                <a:solidFill>
                  <a:schemeClr val="tx1"/>
                </a:solidFill>
              </a:rPr>
              <a:t>conda</a:t>
            </a:r>
            <a:r>
              <a:rPr lang="en-CA" dirty="0">
                <a:solidFill>
                  <a:schemeClr val="tx1"/>
                </a:solidFill>
              </a:rPr>
              <a:t> activate {project name}</a:t>
            </a:r>
          </a:p>
        </p:txBody>
      </p:sp>
    </p:spTree>
    <p:extLst>
      <p:ext uri="{BB962C8B-B14F-4D97-AF65-F5344CB8AC3E}">
        <p14:creationId xmlns:p14="http://schemas.microsoft.com/office/powerpoint/2010/main" val="286757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465E1B1-6885-3649-BB28-AE0BCD45A847}"/>
              </a:ext>
            </a:extLst>
          </p:cNvPr>
          <p:cNvSpPr>
            <a:spLocks noGrp="1"/>
          </p:cNvSpPr>
          <p:nvPr>
            <p:ph type="body" sz="quarter" idx="10"/>
          </p:nvPr>
        </p:nvSpPr>
        <p:spPr/>
        <p:txBody>
          <a:bodyPr/>
          <a:lstStyle/>
          <a:p>
            <a:r>
              <a:rPr lang="en-CA" dirty="0"/>
              <a:t>Part 2: exporting the environment</a:t>
            </a:r>
          </a:p>
        </p:txBody>
      </p:sp>
      <p:sp>
        <p:nvSpPr>
          <p:cNvPr id="4" name="Titel 3">
            <a:extLst>
              <a:ext uri="{FF2B5EF4-FFF2-40B4-BE49-F238E27FC236}">
                <a16:creationId xmlns:a16="http://schemas.microsoft.com/office/drawing/2014/main" id="{00EE20A6-F2C3-4A31-8EED-2713A74E319B}"/>
              </a:ext>
            </a:extLst>
          </p:cNvPr>
          <p:cNvSpPr>
            <a:spLocks noGrp="1"/>
          </p:cNvSpPr>
          <p:nvPr>
            <p:ph type="title"/>
          </p:nvPr>
        </p:nvSpPr>
        <p:spPr/>
        <p:txBody>
          <a:bodyPr/>
          <a:lstStyle/>
          <a:p>
            <a:r>
              <a:rPr lang="en-CA" dirty="0"/>
              <a:t>Step 3: Virtual environment</a:t>
            </a:r>
          </a:p>
        </p:txBody>
      </p:sp>
      <p:sp>
        <p:nvSpPr>
          <p:cNvPr id="5" name="Rechthoek 4">
            <a:extLst>
              <a:ext uri="{FF2B5EF4-FFF2-40B4-BE49-F238E27FC236}">
                <a16:creationId xmlns:a16="http://schemas.microsoft.com/office/drawing/2014/main" id="{2D3C157D-5739-D2D1-6A11-87D84CDC2996}"/>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fgeronde rechthoek 1">
            <a:extLst>
              <a:ext uri="{FF2B5EF4-FFF2-40B4-BE49-F238E27FC236}">
                <a16:creationId xmlns:a16="http://schemas.microsoft.com/office/drawing/2014/main" id="{44D11735-1706-6DE1-31E5-0A244BA7CFF6}"/>
              </a:ext>
            </a:extLst>
          </p:cNvPr>
          <p:cNvSpPr/>
          <p:nvPr/>
        </p:nvSpPr>
        <p:spPr>
          <a:xfrm>
            <a:off x="1249052" y="3059668"/>
            <a:ext cx="3864369"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5E656D8B-2E6C-5E6E-5AFE-7D3F4897C804}"/>
              </a:ext>
            </a:extLst>
          </p:cNvPr>
          <p:cNvSpPr txBox="1"/>
          <p:nvPr/>
        </p:nvSpPr>
        <p:spPr>
          <a:xfrm>
            <a:off x="1249052" y="3059668"/>
            <a:ext cx="6099142" cy="369332"/>
          </a:xfrm>
          <a:prstGeom prst="rect">
            <a:avLst/>
          </a:prstGeom>
          <a:noFill/>
        </p:spPr>
        <p:txBody>
          <a:bodyPr wrap="square">
            <a:spAutoFit/>
          </a:bodyPr>
          <a:lstStyle/>
          <a:p>
            <a:r>
              <a:rPr lang="en-CA" dirty="0" err="1"/>
              <a:t>conda</a:t>
            </a:r>
            <a:r>
              <a:rPr lang="en-CA" dirty="0"/>
              <a:t> env export &gt; </a:t>
            </a:r>
            <a:r>
              <a:rPr lang="en-CA" dirty="0" err="1"/>
              <a:t>environment.yml</a:t>
            </a:r>
            <a:r>
              <a:rPr lang="en-CA" dirty="0"/>
              <a:t> </a:t>
            </a:r>
          </a:p>
        </p:txBody>
      </p:sp>
      <p:pic>
        <p:nvPicPr>
          <p:cNvPr id="14" name="Afbeelding 13" descr="Afbeelding met tekst, schermopname, software, Webpagina&#10;&#10;Automatisch gegenereerde beschrijving">
            <a:extLst>
              <a:ext uri="{FF2B5EF4-FFF2-40B4-BE49-F238E27FC236}">
                <a16:creationId xmlns:a16="http://schemas.microsoft.com/office/drawing/2014/main" id="{43FC80C6-E5A2-FEA1-C662-6437FAA4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800" y="2298700"/>
            <a:ext cx="3632200" cy="2260600"/>
          </a:xfrm>
          <a:prstGeom prst="rect">
            <a:avLst/>
          </a:prstGeom>
        </p:spPr>
      </p:pic>
      <p:pic>
        <p:nvPicPr>
          <p:cNvPr id="10" name="Afbeelding 9" descr="Afbeelding met tekst, schermopname, software, nummer&#10;&#10;Automatisch gegenereerde beschrijving">
            <a:extLst>
              <a:ext uri="{FF2B5EF4-FFF2-40B4-BE49-F238E27FC236}">
                <a16:creationId xmlns:a16="http://schemas.microsoft.com/office/drawing/2014/main" id="{FEF4274D-7DD1-FBCE-2B1C-B447EF643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87" y="1443937"/>
            <a:ext cx="3327531" cy="5340338"/>
          </a:xfrm>
          <a:prstGeom prst="rect">
            <a:avLst/>
          </a:prstGeom>
        </p:spPr>
      </p:pic>
    </p:spTree>
    <p:extLst>
      <p:ext uri="{BB962C8B-B14F-4D97-AF65-F5344CB8AC3E}">
        <p14:creationId xmlns:p14="http://schemas.microsoft.com/office/powerpoint/2010/main" val="2367912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B105487-DD6A-29F5-46F8-153AA4CC77BD}"/>
              </a:ext>
            </a:extLst>
          </p:cNvPr>
          <p:cNvSpPr>
            <a:spLocks noGrp="1"/>
          </p:cNvSpPr>
          <p:nvPr>
            <p:ph type="body" sz="quarter" idx="10"/>
          </p:nvPr>
        </p:nvSpPr>
        <p:spPr/>
        <p:txBody>
          <a:bodyPr/>
          <a:lstStyle/>
          <a:p>
            <a:endParaRPr lang="en-CA" dirty="0"/>
          </a:p>
        </p:txBody>
      </p:sp>
      <p:sp>
        <p:nvSpPr>
          <p:cNvPr id="4" name="Titel 3">
            <a:extLst>
              <a:ext uri="{FF2B5EF4-FFF2-40B4-BE49-F238E27FC236}">
                <a16:creationId xmlns:a16="http://schemas.microsoft.com/office/drawing/2014/main" id="{9EF2FD31-858E-1E1B-F577-085DA4383EE0}"/>
              </a:ext>
            </a:extLst>
          </p:cNvPr>
          <p:cNvSpPr>
            <a:spLocks noGrp="1"/>
          </p:cNvSpPr>
          <p:nvPr>
            <p:ph type="title"/>
          </p:nvPr>
        </p:nvSpPr>
        <p:spPr/>
        <p:txBody>
          <a:bodyPr/>
          <a:lstStyle/>
          <a:p>
            <a:r>
              <a:rPr lang="en-CA" dirty="0"/>
              <a:t>Step 4: Project skeleton</a:t>
            </a:r>
          </a:p>
        </p:txBody>
      </p:sp>
      <p:sp>
        <p:nvSpPr>
          <p:cNvPr id="5" name="Rechthoek 4">
            <a:extLst>
              <a:ext uri="{FF2B5EF4-FFF2-40B4-BE49-F238E27FC236}">
                <a16:creationId xmlns:a16="http://schemas.microsoft.com/office/drawing/2014/main" id="{A6703E0F-92D1-A0C5-8AE1-99B2F5E79300}"/>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kstvak 7">
            <a:extLst>
              <a:ext uri="{FF2B5EF4-FFF2-40B4-BE49-F238E27FC236}">
                <a16:creationId xmlns:a16="http://schemas.microsoft.com/office/drawing/2014/main" id="{F2546D5E-273A-DB5C-9980-6E9215F81CF8}"/>
              </a:ext>
            </a:extLst>
          </p:cNvPr>
          <p:cNvSpPr txBox="1"/>
          <p:nvPr/>
        </p:nvSpPr>
        <p:spPr>
          <a:xfrm>
            <a:off x="2088037" y="2828740"/>
            <a:ext cx="6099142" cy="2585323"/>
          </a:xfrm>
          <a:prstGeom prst="rect">
            <a:avLst/>
          </a:prstGeom>
          <a:noFill/>
        </p:spPr>
        <p:txBody>
          <a:bodyPr wrap="square">
            <a:spAutoFit/>
          </a:bodyPr>
          <a:lstStyle/>
          <a:p>
            <a:r>
              <a:rPr lang="en-CA" dirty="0"/>
              <a:t>|-- data: raw data for the project</a:t>
            </a:r>
          </a:p>
          <a:p>
            <a:r>
              <a:rPr lang="en-CA" dirty="0"/>
              <a:t>|-- docs: all documentation</a:t>
            </a:r>
          </a:p>
          <a:p>
            <a:r>
              <a:rPr lang="en-CA" dirty="0"/>
              <a:t>|-- results: All results</a:t>
            </a:r>
          </a:p>
          <a:p>
            <a:r>
              <a:rPr lang="en-CA" dirty="0"/>
              <a:t>|-- scripts: All scripts</a:t>
            </a:r>
          </a:p>
          <a:p>
            <a:r>
              <a:rPr lang="en-CA" dirty="0"/>
              <a:t>|-- </a:t>
            </a:r>
            <a:r>
              <a:rPr lang="en-CA" dirty="0" err="1"/>
              <a:t>src</a:t>
            </a:r>
            <a:r>
              <a:rPr lang="en-CA" dirty="0"/>
              <a:t>: Reusable Python modules</a:t>
            </a:r>
          </a:p>
          <a:p>
            <a:r>
              <a:rPr lang="en-CA" dirty="0"/>
              <a:t>|-- tests: Tests for your codes</a:t>
            </a:r>
          </a:p>
          <a:p>
            <a:r>
              <a:rPr lang="en-CA" dirty="0"/>
              <a:t> -- .</a:t>
            </a:r>
            <a:r>
              <a:rPr lang="en-CA" dirty="0" err="1"/>
              <a:t>gitignore</a:t>
            </a:r>
            <a:r>
              <a:rPr lang="en-CA" dirty="0"/>
              <a:t>: List of files git should ignore</a:t>
            </a:r>
          </a:p>
          <a:p>
            <a:r>
              <a:rPr lang="en-CA" dirty="0"/>
              <a:t> -- </a:t>
            </a:r>
            <a:r>
              <a:rPr lang="en-CA" dirty="0" err="1"/>
              <a:t>environment.yml</a:t>
            </a:r>
            <a:r>
              <a:rPr lang="en-CA" dirty="0"/>
              <a:t>: virtual environment</a:t>
            </a:r>
          </a:p>
          <a:p>
            <a:r>
              <a:rPr lang="en-CA" dirty="0"/>
              <a:t> -- </a:t>
            </a:r>
            <a:r>
              <a:rPr lang="en-CA" dirty="0" err="1"/>
              <a:t>README.md</a:t>
            </a:r>
            <a:r>
              <a:rPr lang="en-CA" dirty="0"/>
              <a:t>: description of </a:t>
            </a:r>
            <a:r>
              <a:rPr lang="en-CA"/>
              <a:t>the project</a:t>
            </a:r>
            <a:endParaRPr lang="en-CA" dirty="0"/>
          </a:p>
        </p:txBody>
      </p:sp>
      <p:sp>
        <p:nvSpPr>
          <p:cNvPr id="2" name="Afgeronde rechthoek 1">
            <a:extLst>
              <a:ext uri="{FF2B5EF4-FFF2-40B4-BE49-F238E27FC236}">
                <a16:creationId xmlns:a16="http://schemas.microsoft.com/office/drawing/2014/main" id="{2594650B-B217-91C2-990B-B20288E5EB1A}"/>
              </a:ext>
            </a:extLst>
          </p:cNvPr>
          <p:cNvSpPr/>
          <p:nvPr/>
        </p:nvSpPr>
        <p:spPr>
          <a:xfrm>
            <a:off x="1105382" y="5652039"/>
            <a:ext cx="6101534"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FBF31AE0-8D25-A0FE-2165-A003F4D99A51}"/>
              </a:ext>
            </a:extLst>
          </p:cNvPr>
          <p:cNvSpPr txBox="1"/>
          <p:nvPr/>
        </p:nvSpPr>
        <p:spPr>
          <a:xfrm>
            <a:off x="1105382" y="5652039"/>
            <a:ext cx="6311245" cy="369332"/>
          </a:xfrm>
          <a:prstGeom prst="rect">
            <a:avLst/>
          </a:prstGeom>
          <a:noFill/>
        </p:spPr>
        <p:txBody>
          <a:bodyPr wrap="square">
            <a:spAutoFit/>
          </a:bodyPr>
          <a:lstStyle/>
          <a:p>
            <a:r>
              <a:rPr lang="nl-NL" dirty="0" err="1">
                <a:solidFill>
                  <a:srgbClr val="000000"/>
                </a:solidFill>
                <a:latin typeface="Menlo" panose="020B0609030804020204" pitchFamily="49" charset="0"/>
              </a:rPr>
              <a:t>m</a:t>
            </a:r>
            <a:r>
              <a:rPr lang="nl-NL" dirty="0" err="1">
                <a:solidFill>
                  <a:srgbClr val="000000"/>
                </a:solidFill>
                <a:effectLst/>
                <a:latin typeface="Menlo" panose="020B0609030804020204" pitchFamily="49" charset="0"/>
              </a:rPr>
              <a:t>kdir</a:t>
            </a:r>
            <a:r>
              <a:rPr lang="nl-NL" dirty="0">
                <a:solidFill>
                  <a:srgbClr val="000000"/>
                </a:solidFill>
                <a:latin typeface="Menlo" panose="020B0609030804020204" pitchFamily="49" charset="0"/>
              </a:rPr>
              <a:t> </a:t>
            </a:r>
            <a:r>
              <a:rPr lang="nl-NL" dirty="0">
                <a:solidFill>
                  <a:srgbClr val="000000"/>
                </a:solidFill>
                <a:effectLst/>
                <a:latin typeface="Menlo" panose="020B0609030804020204" pitchFamily="49" charset="0"/>
              </a:rPr>
              <a:t>{</a:t>
            </a:r>
            <a:r>
              <a:rPr lang="nl-NL" dirty="0" err="1">
                <a:solidFill>
                  <a:srgbClr val="000000"/>
                </a:solidFill>
                <a:effectLst/>
                <a:latin typeface="Menlo" panose="020B0609030804020204" pitchFamily="49" charset="0"/>
              </a:rPr>
              <a:t>data,docs,results,scripts,src,tests</a:t>
            </a:r>
            <a:r>
              <a:rPr lang="nl-NL"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188570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51A8A47-7439-3D2C-27B3-5B7AFA6062DC}"/>
              </a:ext>
            </a:extLst>
          </p:cNvPr>
          <p:cNvSpPr>
            <a:spLocks noGrp="1"/>
          </p:cNvSpPr>
          <p:nvPr>
            <p:ph type="body" sz="quarter" idx="10"/>
          </p:nvPr>
        </p:nvSpPr>
        <p:spPr/>
        <p:txBody>
          <a:bodyPr/>
          <a:lstStyle/>
          <a:p>
            <a:r>
              <a:rPr lang="en-CA" dirty="0" err="1"/>
              <a:t>Conda</a:t>
            </a:r>
            <a:r>
              <a:rPr lang="en-CA" dirty="0"/>
              <a:t> versus Pip</a:t>
            </a:r>
          </a:p>
        </p:txBody>
      </p:sp>
      <p:sp>
        <p:nvSpPr>
          <p:cNvPr id="4" name="Titel 3">
            <a:extLst>
              <a:ext uri="{FF2B5EF4-FFF2-40B4-BE49-F238E27FC236}">
                <a16:creationId xmlns:a16="http://schemas.microsoft.com/office/drawing/2014/main" id="{EE11F983-B004-A6A4-9445-098573F095BE}"/>
              </a:ext>
            </a:extLst>
          </p:cNvPr>
          <p:cNvSpPr>
            <a:spLocks noGrp="1"/>
          </p:cNvSpPr>
          <p:nvPr>
            <p:ph type="title"/>
          </p:nvPr>
        </p:nvSpPr>
        <p:spPr/>
        <p:txBody>
          <a:bodyPr/>
          <a:lstStyle/>
          <a:p>
            <a:r>
              <a:rPr lang="en-CA" dirty="0"/>
              <a:t>Step 5: Install (project) packages </a:t>
            </a:r>
          </a:p>
        </p:txBody>
      </p:sp>
      <p:sp>
        <p:nvSpPr>
          <p:cNvPr id="9" name="Rechthoek 8">
            <a:extLst>
              <a:ext uri="{FF2B5EF4-FFF2-40B4-BE49-F238E27FC236}">
                <a16:creationId xmlns:a16="http://schemas.microsoft.com/office/drawing/2014/main" id="{FAF7D913-5C02-AD16-39B0-5312A4F57AFE}"/>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139C5AA1-39DF-1FB7-870D-148E0E545D89}"/>
              </a:ext>
            </a:extLst>
          </p:cNvPr>
          <p:cNvSpPr txBox="1"/>
          <p:nvPr/>
        </p:nvSpPr>
        <p:spPr>
          <a:xfrm>
            <a:off x="2987720" y="3686419"/>
            <a:ext cx="530915" cy="369332"/>
          </a:xfrm>
          <a:prstGeom prst="rect">
            <a:avLst/>
          </a:prstGeom>
          <a:noFill/>
        </p:spPr>
        <p:txBody>
          <a:bodyPr wrap="none" rtlCol="0">
            <a:spAutoFit/>
          </a:bodyPr>
          <a:lstStyle/>
          <a:p>
            <a:r>
              <a:rPr lang="en-CA" dirty="0"/>
              <a:t>OR</a:t>
            </a:r>
          </a:p>
        </p:txBody>
      </p:sp>
      <p:sp>
        <p:nvSpPr>
          <p:cNvPr id="13" name="Tekstvak 12">
            <a:extLst>
              <a:ext uri="{FF2B5EF4-FFF2-40B4-BE49-F238E27FC236}">
                <a16:creationId xmlns:a16="http://schemas.microsoft.com/office/drawing/2014/main" id="{F816D892-6456-095E-9B6F-2643479C3329}"/>
              </a:ext>
            </a:extLst>
          </p:cNvPr>
          <p:cNvSpPr txBox="1"/>
          <p:nvPr/>
        </p:nvSpPr>
        <p:spPr>
          <a:xfrm>
            <a:off x="6273410" y="2902347"/>
            <a:ext cx="6283601" cy="2862322"/>
          </a:xfrm>
          <a:prstGeom prst="rect">
            <a:avLst/>
          </a:prstGeom>
          <a:noFill/>
        </p:spPr>
        <p:txBody>
          <a:bodyPr wrap="square" rtlCol="0">
            <a:spAutoFit/>
          </a:bodyPr>
          <a:lstStyle/>
          <a:p>
            <a:r>
              <a:rPr lang="en-CA" b="1" dirty="0" err="1"/>
              <a:t>Conda</a:t>
            </a:r>
            <a:r>
              <a:rPr lang="en-CA" b="1" dirty="0"/>
              <a:t> versus pip:</a:t>
            </a:r>
          </a:p>
          <a:p>
            <a:endParaRPr lang="en-CA" b="1" dirty="0"/>
          </a:p>
          <a:p>
            <a:r>
              <a:rPr lang="en-CA" b="1" dirty="0" err="1"/>
              <a:t>Conda</a:t>
            </a:r>
            <a:r>
              <a:rPr lang="en-CA" dirty="0"/>
              <a:t> is both a package manager and a virtual environment and can install big, complicated, non-python packages but not all packages can be installed through </a:t>
            </a:r>
            <a:r>
              <a:rPr lang="en-CA" dirty="0" err="1"/>
              <a:t>conda</a:t>
            </a:r>
            <a:endParaRPr lang="en-CA" dirty="0"/>
          </a:p>
          <a:p>
            <a:endParaRPr lang="en-CA" dirty="0"/>
          </a:p>
          <a:p>
            <a:r>
              <a:rPr lang="en-CA" b="1" dirty="0"/>
              <a:t>Pip</a:t>
            </a:r>
            <a:r>
              <a:rPr lang="en-CA" dirty="0"/>
              <a:t> is just a package manager and can install only install Python packages but can install them all. Including local packages</a:t>
            </a:r>
          </a:p>
        </p:txBody>
      </p:sp>
      <p:sp>
        <p:nvSpPr>
          <p:cNvPr id="2" name="Afgeronde rechthoek 1">
            <a:extLst>
              <a:ext uri="{FF2B5EF4-FFF2-40B4-BE49-F238E27FC236}">
                <a16:creationId xmlns:a16="http://schemas.microsoft.com/office/drawing/2014/main" id="{37F828E7-0301-608C-DC2B-1D9023EBE7D6}"/>
              </a:ext>
            </a:extLst>
          </p:cNvPr>
          <p:cNvSpPr/>
          <p:nvPr/>
        </p:nvSpPr>
        <p:spPr>
          <a:xfrm>
            <a:off x="1250066" y="3244334"/>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fgeronde rechthoek 7">
            <a:extLst>
              <a:ext uri="{FF2B5EF4-FFF2-40B4-BE49-F238E27FC236}">
                <a16:creationId xmlns:a16="http://schemas.microsoft.com/office/drawing/2014/main" id="{9CDA5605-F092-0860-2EB1-5686F045C471}"/>
              </a:ext>
            </a:extLst>
          </p:cNvPr>
          <p:cNvSpPr/>
          <p:nvPr/>
        </p:nvSpPr>
        <p:spPr>
          <a:xfrm>
            <a:off x="1250066" y="4155691"/>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kstvak 4">
            <a:extLst>
              <a:ext uri="{FF2B5EF4-FFF2-40B4-BE49-F238E27FC236}">
                <a16:creationId xmlns:a16="http://schemas.microsoft.com/office/drawing/2014/main" id="{561D536C-BE04-6C49-9A7D-05A6AB9562DF}"/>
              </a:ext>
            </a:extLst>
          </p:cNvPr>
          <p:cNvSpPr txBox="1"/>
          <p:nvPr/>
        </p:nvSpPr>
        <p:spPr>
          <a:xfrm>
            <a:off x="1250066" y="3244334"/>
            <a:ext cx="3698448" cy="369332"/>
          </a:xfrm>
          <a:prstGeom prst="rect">
            <a:avLst/>
          </a:prstGeom>
          <a:noFill/>
        </p:spPr>
        <p:txBody>
          <a:bodyPr wrap="none" rtlCol="0">
            <a:spAutoFit/>
          </a:bodyPr>
          <a:lstStyle/>
          <a:p>
            <a:r>
              <a:rPr lang="en-CA" dirty="0" err="1"/>
              <a:t>conda</a:t>
            </a:r>
            <a:r>
              <a:rPr lang="en-CA" dirty="0"/>
              <a:t> install </a:t>
            </a:r>
            <a:r>
              <a:rPr lang="en-CA" dirty="0" err="1"/>
              <a:t>numpy</a:t>
            </a:r>
            <a:r>
              <a:rPr lang="en-CA" dirty="0"/>
              <a:t> pandas {} {} {}</a:t>
            </a:r>
          </a:p>
        </p:txBody>
      </p:sp>
      <p:sp>
        <p:nvSpPr>
          <p:cNvPr id="6" name="Tekstvak 5">
            <a:extLst>
              <a:ext uri="{FF2B5EF4-FFF2-40B4-BE49-F238E27FC236}">
                <a16:creationId xmlns:a16="http://schemas.microsoft.com/office/drawing/2014/main" id="{C2C2D01E-DA33-7AD3-5428-B3B2CBC96965}"/>
              </a:ext>
            </a:extLst>
          </p:cNvPr>
          <p:cNvSpPr txBox="1"/>
          <p:nvPr/>
        </p:nvSpPr>
        <p:spPr>
          <a:xfrm>
            <a:off x="1570667" y="4128505"/>
            <a:ext cx="3377848" cy="369332"/>
          </a:xfrm>
          <a:prstGeom prst="rect">
            <a:avLst/>
          </a:prstGeom>
          <a:noFill/>
        </p:spPr>
        <p:txBody>
          <a:bodyPr wrap="none" rtlCol="0">
            <a:spAutoFit/>
          </a:bodyPr>
          <a:lstStyle/>
          <a:p>
            <a:r>
              <a:rPr lang="en-CA" dirty="0"/>
              <a:t>pip install </a:t>
            </a:r>
            <a:r>
              <a:rPr lang="en-CA" dirty="0" err="1"/>
              <a:t>numpy</a:t>
            </a:r>
            <a:r>
              <a:rPr lang="en-CA" dirty="0"/>
              <a:t> pandas {} {} {}</a:t>
            </a:r>
          </a:p>
        </p:txBody>
      </p:sp>
    </p:spTree>
    <p:extLst>
      <p:ext uri="{BB962C8B-B14F-4D97-AF65-F5344CB8AC3E}">
        <p14:creationId xmlns:p14="http://schemas.microsoft.com/office/powerpoint/2010/main" val="1585573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AA99B54-4817-47D9-CACD-D4260AF34B4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1A28EF65-10BE-3C1F-178A-DD045150BAD7}"/>
              </a:ext>
            </a:extLst>
          </p:cNvPr>
          <p:cNvSpPr>
            <a:spLocks noGrp="1"/>
          </p:cNvSpPr>
          <p:nvPr>
            <p:ph type="title"/>
          </p:nvPr>
        </p:nvSpPr>
        <p:spPr/>
        <p:txBody>
          <a:bodyPr/>
          <a:lstStyle/>
          <a:p>
            <a:r>
              <a:rPr lang="en-CA" dirty="0"/>
              <a:t>Step 6: Start coding</a:t>
            </a:r>
          </a:p>
        </p:txBody>
      </p:sp>
      <p:pic>
        <p:nvPicPr>
          <p:cNvPr id="5" name="Tijdelijke aanduiding voor afbeelding 6" descr="Afbeelding met tekst, lijn, Lettertype, diagram&#10;&#10;Automatisch gegenereerde beschrijving">
            <a:extLst>
              <a:ext uri="{FF2B5EF4-FFF2-40B4-BE49-F238E27FC236}">
                <a16:creationId xmlns:a16="http://schemas.microsoft.com/office/drawing/2014/main" id="{E022EE84-AFCD-A542-B4D8-47A1B377F530}"/>
              </a:ext>
            </a:extLst>
          </p:cNvPr>
          <p:cNvPicPr>
            <a:picLocks noGrp="1"/>
          </p:cNvPicPr>
          <p:nvPr>
            <p:ph type="pic" sz="quarter" idx="11"/>
          </p:nvPr>
        </p:nvPicPr>
        <p:blipFill rotWithShape="1">
          <a:blip r:embed="rId2">
            <a:extLst>
              <a:ext uri="{28A0092B-C50C-407E-A947-70E740481C1C}">
                <a14:useLocalDpi xmlns:a14="http://schemas.microsoft.com/office/drawing/2010/main" val="0"/>
              </a:ext>
            </a:extLst>
          </a:blip>
          <a:srcRect t="-60749" b="-60749"/>
          <a:stretch/>
        </p:blipFill>
        <p:spPr>
          <a:xfrm>
            <a:off x="0" y="2639028"/>
            <a:ext cx="12264272" cy="4218972"/>
          </a:xfrm>
        </p:spPr>
      </p:pic>
    </p:spTree>
    <p:extLst>
      <p:ext uri="{BB962C8B-B14F-4D97-AF65-F5344CB8AC3E}">
        <p14:creationId xmlns:p14="http://schemas.microsoft.com/office/powerpoint/2010/main" val="2611480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82B0652-5D90-5EEB-DBD6-5E65A0A4DDB3}"/>
              </a:ext>
            </a:extLst>
          </p:cNvPr>
          <p:cNvSpPr>
            <a:spLocks noGrp="1"/>
          </p:cNvSpPr>
          <p:nvPr>
            <p:ph type="body" sz="quarter" idx="10"/>
          </p:nvPr>
        </p:nvSpPr>
        <p:spPr/>
        <p:txBody>
          <a:bodyPr/>
          <a:lstStyle/>
          <a:p>
            <a:r>
              <a:rPr lang="en-CA" dirty="0"/>
              <a:t>Work for your future self</a:t>
            </a:r>
          </a:p>
        </p:txBody>
      </p:sp>
      <p:sp>
        <p:nvSpPr>
          <p:cNvPr id="4" name="Titel 3">
            <a:extLst>
              <a:ext uri="{FF2B5EF4-FFF2-40B4-BE49-F238E27FC236}">
                <a16:creationId xmlns:a16="http://schemas.microsoft.com/office/drawing/2014/main" id="{D23EABE0-5433-B6D8-8371-A4EB0C460A1D}"/>
              </a:ext>
            </a:extLst>
          </p:cNvPr>
          <p:cNvSpPr>
            <a:spLocks noGrp="1"/>
          </p:cNvSpPr>
          <p:nvPr>
            <p:ph type="title"/>
          </p:nvPr>
        </p:nvSpPr>
        <p:spPr/>
        <p:txBody>
          <a:bodyPr/>
          <a:lstStyle/>
          <a:p>
            <a:r>
              <a:rPr lang="en-CA" dirty="0"/>
              <a:t>Take home message</a:t>
            </a:r>
          </a:p>
        </p:txBody>
      </p:sp>
      <p:sp>
        <p:nvSpPr>
          <p:cNvPr id="2" name="Rechthoek 1">
            <a:extLst>
              <a:ext uri="{FF2B5EF4-FFF2-40B4-BE49-F238E27FC236}">
                <a16:creationId xmlns:a16="http://schemas.microsoft.com/office/drawing/2014/main" id="{C4D1BEDF-FC9E-3C55-3009-98362C8A4135}"/>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kstvak 10">
            <a:extLst>
              <a:ext uri="{FF2B5EF4-FFF2-40B4-BE49-F238E27FC236}">
                <a16:creationId xmlns:a16="http://schemas.microsoft.com/office/drawing/2014/main" id="{CD20432D-D668-1E47-481B-639D3263F8F7}"/>
              </a:ext>
            </a:extLst>
          </p:cNvPr>
          <p:cNvSpPr txBox="1"/>
          <p:nvPr/>
        </p:nvSpPr>
        <p:spPr>
          <a:xfrm>
            <a:off x="2066081" y="2796607"/>
            <a:ext cx="6099858" cy="1200329"/>
          </a:xfrm>
          <a:prstGeom prst="rect">
            <a:avLst/>
          </a:prstGeom>
          <a:noFill/>
        </p:spPr>
        <p:txBody>
          <a:bodyPr wrap="square">
            <a:spAutoFit/>
          </a:bodyPr>
          <a:lstStyle/>
          <a:p>
            <a:r>
              <a:rPr lang="en-CA" dirty="0"/>
              <a:t>Using Virtual environments allows you to recreate the environment in the far future. </a:t>
            </a:r>
          </a:p>
          <a:p>
            <a:endParaRPr lang="en-CA" dirty="0"/>
          </a:p>
          <a:p>
            <a:r>
              <a:rPr lang="en-CA" dirty="0"/>
              <a:t>Good source is the </a:t>
            </a:r>
            <a:r>
              <a:rPr lang="en-CA" dirty="0">
                <a:hlinkClick r:id="rId2"/>
              </a:rPr>
              <a:t>the good research code handbook</a:t>
            </a:r>
            <a:endParaRPr lang="en-CA" dirty="0"/>
          </a:p>
        </p:txBody>
      </p:sp>
      <p:pic>
        <p:nvPicPr>
          <p:cNvPr id="9" name="Afbeelding 8" descr="Afbeelding met tekst, Lettertype, schermopname, algebra&#10;&#10;Automatisch gegenereerde beschrijving">
            <a:extLst>
              <a:ext uri="{FF2B5EF4-FFF2-40B4-BE49-F238E27FC236}">
                <a16:creationId xmlns:a16="http://schemas.microsoft.com/office/drawing/2014/main" id="{5CD33D2E-464C-E957-4975-890C1B4B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40" y="4529926"/>
            <a:ext cx="6099859" cy="2328074"/>
          </a:xfrm>
          <a:prstGeom prst="rect">
            <a:avLst/>
          </a:prstGeom>
        </p:spPr>
      </p:pic>
    </p:spTree>
    <p:extLst>
      <p:ext uri="{BB962C8B-B14F-4D97-AF65-F5344CB8AC3E}">
        <p14:creationId xmlns:p14="http://schemas.microsoft.com/office/powerpoint/2010/main" val="402069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E1E24BCF-BC4F-9E9C-E16F-013C17684758}"/>
              </a:ext>
            </a:extLst>
          </p:cNvPr>
          <p:cNvPicPr>
            <a:picLocks noChangeAspect="1"/>
          </p:cNvPicPr>
          <p:nvPr/>
        </p:nvPicPr>
        <p:blipFill>
          <a:blip r:embed="rId2"/>
          <a:stretch>
            <a:fillRect/>
          </a:stretch>
        </p:blipFill>
        <p:spPr>
          <a:xfrm>
            <a:off x="1105381" y="1488865"/>
            <a:ext cx="7772400" cy="414528"/>
          </a:xfrm>
          <a:prstGeom prst="rect">
            <a:avLst/>
          </a:prstGeom>
        </p:spPr>
      </p:pic>
      <p:sp>
        <p:nvSpPr>
          <p:cNvPr id="7" name="Tekstvak 6">
            <a:extLst>
              <a:ext uri="{FF2B5EF4-FFF2-40B4-BE49-F238E27FC236}">
                <a16:creationId xmlns:a16="http://schemas.microsoft.com/office/drawing/2014/main" id="{3EFBEDE3-5DAB-7725-D702-C7847D6C64A4}"/>
              </a:ext>
            </a:extLst>
          </p:cNvPr>
          <p:cNvSpPr txBox="1"/>
          <p:nvPr/>
        </p:nvSpPr>
        <p:spPr>
          <a:xfrm>
            <a:off x="1105381" y="3897477"/>
            <a:ext cx="6124433" cy="1200329"/>
          </a:xfrm>
          <a:prstGeom prst="rect">
            <a:avLst/>
          </a:prstGeom>
          <a:noFill/>
        </p:spPr>
        <p:txBody>
          <a:bodyPr wrap="none" rtlCol="0">
            <a:spAutoFit/>
          </a:bodyPr>
          <a:lstStyle/>
          <a:p>
            <a:pPr marL="285750" indent="-285750">
              <a:buFont typeface="Arial" panose="020B0604020202020204" pitchFamily="34" charset="0"/>
              <a:buChar char="•"/>
            </a:pPr>
            <a:r>
              <a:rPr lang="en-CA" dirty="0"/>
              <a:t>A basic structure has been presented.</a:t>
            </a:r>
          </a:p>
          <a:p>
            <a:pPr marL="285750" indent="-285750">
              <a:buFont typeface="Arial" panose="020B0604020202020204" pitchFamily="34" charset="0"/>
              <a:buChar char="•"/>
            </a:pPr>
            <a:r>
              <a:rPr lang="en-CA" dirty="0"/>
              <a:t>We have created our first environment</a:t>
            </a:r>
          </a:p>
          <a:p>
            <a:pPr marL="285750" indent="-285750">
              <a:buFont typeface="Arial" panose="020B0604020202020204" pitchFamily="34" charset="0"/>
              <a:buChar char="•"/>
            </a:pPr>
            <a:r>
              <a:rPr lang="en-CA" dirty="0"/>
              <a:t>We know why it is important to keep our workflow clean</a:t>
            </a:r>
          </a:p>
          <a:p>
            <a:endParaRPr lang="en-CA" dirty="0"/>
          </a:p>
        </p:txBody>
      </p:sp>
    </p:spTree>
    <p:extLst>
      <p:ext uri="{BB962C8B-B14F-4D97-AF65-F5344CB8AC3E}">
        <p14:creationId xmlns:p14="http://schemas.microsoft.com/office/powerpoint/2010/main" val="3025153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What to </a:t>
            </a:r>
            <a:r>
              <a:rPr lang="en-US" b="1"/>
              <a:t>use </a:t>
            </a:r>
            <a:br>
              <a:rPr lang="en-US" b="1"/>
            </a:br>
            <a:r>
              <a:rPr lang="en-US" b="1"/>
              <a:t>in Python scripting</a:t>
            </a:r>
            <a:endParaRPr lang="en-US" b="1" dirty="0"/>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5DFCDD67-36BF-EA34-0603-87E3D8404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3215799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E2BE7E0-6162-8E63-7E6C-2160F653857C}"/>
              </a:ext>
            </a:extLst>
          </p:cNvPr>
          <p:cNvSpPr>
            <a:spLocks noGrp="1"/>
          </p:cNvSpPr>
          <p:nvPr>
            <p:ph type="body" sz="quarter" idx="10"/>
          </p:nvPr>
        </p:nvSpPr>
        <p:spPr/>
        <p:txBody>
          <a:bodyPr/>
          <a:lstStyle/>
          <a:p>
            <a:r>
              <a:rPr lang="en-CA" dirty="0"/>
              <a:t>Choosing between an IDE and a notebook ultimately depends on the nature of your work and personal preference</a:t>
            </a:r>
          </a:p>
          <a:p>
            <a:endParaRPr lang="en-CA" dirty="0"/>
          </a:p>
        </p:txBody>
      </p:sp>
      <p:sp>
        <p:nvSpPr>
          <p:cNvPr id="4" name="Titel 3">
            <a:extLst>
              <a:ext uri="{FF2B5EF4-FFF2-40B4-BE49-F238E27FC236}">
                <a16:creationId xmlns:a16="http://schemas.microsoft.com/office/drawing/2014/main" id="{49029FC8-1456-8930-0D91-C907590A59D0}"/>
              </a:ext>
            </a:extLst>
          </p:cNvPr>
          <p:cNvSpPr>
            <a:spLocks noGrp="1"/>
          </p:cNvSpPr>
          <p:nvPr>
            <p:ph type="title"/>
          </p:nvPr>
        </p:nvSpPr>
        <p:spPr/>
        <p:txBody>
          <a:bodyPr/>
          <a:lstStyle/>
          <a:p>
            <a:r>
              <a:rPr lang="en-CA" dirty="0"/>
              <a:t>IDEs versus Notebooks</a:t>
            </a:r>
          </a:p>
        </p:txBody>
      </p:sp>
      <p:sp>
        <p:nvSpPr>
          <p:cNvPr id="5" name="Rechthoek 4">
            <a:extLst>
              <a:ext uri="{FF2B5EF4-FFF2-40B4-BE49-F238E27FC236}">
                <a16:creationId xmlns:a16="http://schemas.microsoft.com/office/drawing/2014/main" id="{0EC71F05-044F-EDE6-0C43-1679DA970B33}"/>
              </a:ext>
            </a:extLst>
          </p:cNvPr>
          <p:cNvSpPr/>
          <p:nvPr/>
        </p:nvSpPr>
        <p:spPr>
          <a:xfrm>
            <a:off x="0" y="2646381"/>
            <a:ext cx="12192000" cy="42116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376F9501-0723-FC00-D05D-2FE88B158A71}"/>
              </a:ext>
            </a:extLst>
          </p:cNvPr>
          <p:cNvPicPr>
            <a:picLocks noChangeAspect="1"/>
          </p:cNvPicPr>
          <p:nvPr/>
        </p:nvPicPr>
        <p:blipFill>
          <a:blip r:embed="rId2"/>
          <a:stretch>
            <a:fillRect/>
          </a:stretch>
        </p:blipFill>
        <p:spPr>
          <a:xfrm>
            <a:off x="2785048" y="2361232"/>
            <a:ext cx="5738368" cy="5738368"/>
          </a:xfrm>
          <a:prstGeom prst="rect">
            <a:avLst/>
          </a:prstGeom>
        </p:spPr>
      </p:pic>
      <p:pic>
        <p:nvPicPr>
          <p:cNvPr id="7" name="Afbeelding 6" descr="Afbeelding met cirkel, Graphics, tekenfilm&#10;&#10;Automatisch gegenereerde beschrijving">
            <a:extLst>
              <a:ext uri="{FF2B5EF4-FFF2-40B4-BE49-F238E27FC236}">
                <a16:creationId xmlns:a16="http://schemas.microsoft.com/office/drawing/2014/main" id="{F62ECF5F-A779-C24C-B2A6-C7BDCA6FE86F}"/>
              </a:ext>
            </a:extLst>
          </p:cNvPr>
          <p:cNvPicPr>
            <a:picLocks noChangeAspect="1"/>
          </p:cNvPicPr>
          <p:nvPr/>
        </p:nvPicPr>
        <p:blipFill>
          <a:blip r:embed="rId3">
            <a:extLst>
              <a:ext uri="{28A0092B-C50C-407E-A947-70E740481C1C}">
                <a14:useLocalDpi xmlns:a14="http://schemas.microsoft.com/office/drawing/2010/main" val="0"/>
              </a:ext>
            </a:extLst>
          </a:blip>
          <a:srcRect t="21976" b="18767"/>
          <a:stretch/>
        </p:blipFill>
        <p:spPr>
          <a:xfrm>
            <a:off x="8979549" y="4579177"/>
            <a:ext cx="2126318" cy="1260000"/>
          </a:xfrm>
          <a:prstGeom prst="rect">
            <a:avLst/>
          </a:prstGeom>
        </p:spPr>
      </p:pic>
      <p:pic>
        <p:nvPicPr>
          <p:cNvPr id="9" name="Afbeelding 8" descr="Afbeelding met Graphics, Lettertype, cirkel, grafische vormgeving&#10;&#10;Automatisch gegenereerde beschrijving">
            <a:extLst>
              <a:ext uri="{FF2B5EF4-FFF2-40B4-BE49-F238E27FC236}">
                <a16:creationId xmlns:a16="http://schemas.microsoft.com/office/drawing/2014/main" id="{A4FD9708-3BB3-CCDD-18B3-6E35E9FAB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416" y="3197504"/>
            <a:ext cx="1260000" cy="1460550"/>
          </a:xfrm>
          <a:prstGeom prst="rect">
            <a:avLst/>
          </a:prstGeom>
        </p:spPr>
      </p:pic>
      <p:pic>
        <p:nvPicPr>
          <p:cNvPr id="11" name="Afbeelding 10" descr="Afbeelding met Graphics, logo, Lettertype, grafische vormgeving&#10;&#10;Automatisch gegenereerde beschrijving">
            <a:extLst>
              <a:ext uri="{FF2B5EF4-FFF2-40B4-BE49-F238E27FC236}">
                <a16:creationId xmlns:a16="http://schemas.microsoft.com/office/drawing/2014/main" id="{1163A6A5-687E-769E-AC8E-130033667C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975" y="2941538"/>
            <a:ext cx="1260000" cy="1260000"/>
          </a:xfrm>
          <a:prstGeom prst="rect">
            <a:avLst/>
          </a:prstGeom>
        </p:spPr>
      </p:pic>
      <p:pic>
        <p:nvPicPr>
          <p:cNvPr id="13" name="Afbeelding 12" descr="Afbeelding met Elektrisch blauw, symbool, blauw, Rechthoek&#10;&#10;Automatisch gegenereerde beschrijving">
            <a:extLst>
              <a:ext uri="{FF2B5EF4-FFF2-40B4-BE49-F238E27FC236}">
                <a16:creationId xmlns:a16="http://schemas.microsoft.com/office/drawing/2014/main" id="{FB926E69-1B08-E264-3265-65BEB7E017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7514" y="4944718"/>
            <a:ext cx="1260000" cy="1260000"/>
          </a:xfrm>
          <a:prstGeom prst="rect">
            <a:avLst/>
          </a:prstGeom>
        </p:spPr>
      </p:pic>
      <p:pic>
        <p:nvPicPr>
          <p:cNvPr id="15" name="Afbeelding 14" descr="Afbeelding met Graphics, logo, symbool, Lettertype&#10;&#10;Automatisch gegenereerde beschrijving">
            <a:extLst>
              <a:ext uri="{FF2B5EF4-FFF2-40B4-BE49-F238E27FC236}">
                <a16:creationId xmlns:a16="http://schemas.microsoft.com/office/drawing/2014/main" id="{66A8BB54-5AFE-E7FD-6AD7-15E13DF0D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516" y="3513960"/>
            <a:ext cx="1260000" cy="1260000"/>
          </a:xfrm>
          <a:prstGeom prst="rect">
            <a:avLst/>
          </a:prstGeom>
        </p:spPr>
      </p:pic>
    </p:spTree>
    <p:extLst>
      <p:ext uri="{BB962C8B-B14F-4D97-AF65-F5344CB8AC3E}">
        <p14:creationId xmlns:p14="http://schemas.microsoft.com/office/powerpoint/2010/main" val="33197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1AF9412-06FF-246F-3A2B-8CCFB014944F}"/>
              </a:ext>
            </a:extLst>
          </p:cNvPr>
          <p:cNvSpPr>
            <a:spLocks noGrp="1"/>
          </p:cNvSpPr>
          <p:nvPr>
            <p:ph type="body" sz="quarter" idx="10"/>
          </p:nvPr>
        </p:nvSpPr>
        <p:spPr/>
        <p:txBody>
          <a:bodyPr/>
          <a:lstStyle/>
          <a:p>
            <a:r>
              <a:rPr lang="en-CA" dirty="0"/>
              <a:t>comprehensive, efficient, and robust environment for automation and batch processing</a:t>
            </a:r>
          </a:p>
        </p:txBody>
      </p:sp>
      <p:sp>
        <p:nvSpPr>
          <p:cNvPr id="4" name="Titel 3">
            <a:extLst>
              <a:ext uri="{FF2B5EF4-FFF2-40B4-BE49-F238E27FC236}">
                <a16:creationId xmlns:a16="http://schemas.microsoft.com/office/drawing/2014/main" id="{44002AB7-C202-04C7-E955-82E59C2A6563}"/>
              </a:ext>
            </a:extLst>
          </p:cNvPr>
          <p:cNvSpPr>
            <a:spLocks noGrp="1"/>
          </p:cNvSpPr>
          <p:nvPr>
            <p:ph type="title"/>
          </p:nvPr>
        </p:nvSpPr>
        <p:spPr/>
        <p:txBody>
          <a:bodyPr/>
          <a:lstStyle/>
          <a:p>
            <a:r>
              <a:rPr lang="en-CA" dirty="0"/>
              <a:t>IDEs</a:t>
            </a:r>
          </a:p>
        </p:txBody>
      </p:sp>
      <p:sp>
        <p:nvSpPr>
          <p:cNvPr id="7" name="Rechthoek 6">
            <a:extLst>
              <a:ext uri="{FF2B5EF4-FFF2-40B4-BE49-F238E27FC236}">
                <a16:creationId xmlns:a16="http://schemas.microsoft.com/office/drawing/2014/main" id="{38DF2678-2F37-A0ED-EEC2-94188F30FC91}"/>
              </a:ext>
            </a:extLst>
          </p:cNvPr>
          <p:cNvSpPr/>
          <p:nvPr/>
        </p:nvSpPr>
        <p:spPr>
          <a:xfrm>
            <a:off x="0" y="2628900"/>
            <a:ext cx="12192000" cy="4229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Tijdelijke aanduiding voor afbeelding 1">
            <a:extLst>
              <a:ext uri="{FF2B5EF4-FFF2-40B4-BE49-F238E27FC236}">
                <a16:creationId xmlns:a16="http://schemas.microsoft.com/office/drawing/2014/main" id="{8266B2A4-F16C-E10F-4442-F940DA8CDF9C}"/>
              </a:ext>
            </a:extLst>
          </p:cNvPr>
          <p:cNvSpPr>
            <a:spLocks noGrp="1"/>
          </p:cNvSpPr>
          <p:nvPr>
            <p:ph type="pic" sz="quarter" idx="11"/>
          </p:nvPr>
        </p:nvSpPr>
        <p:spPr>
          <a:xfrm>
            <a:off x="1085005" y="2907173"/>
            <a:ext cx="4552468" cy="3471799"/>
          </a:xfrm>
        </p:spPr>
        <p:txBody>
          <a:bodyPr>
            <a:normAutofit fontScale="77500" lnSpcReduction="20000"/>
          </a:bodyPr>
          <a:lstStyle/>
          <a:p>
            <a:pPr marL="285750" indent="-285750">
              <a:buFont typeface="Wingdings" pitchFamily="2" charset="2"/>
              <a:buChar char="§"/>
            </a:pPr>
            <a:r>
              <a:rPr lang="en-CA" dirty="0"/>
              <a:t>Developing large-scale applications or complex projects.</a:t>
            </a:r>
          </a:p>
          <a:p>
            <a:r>
              <a:rPr lang="en-CA" dirty="0"/>
              <a:t>When you need robust debugging, refactoring, and version control tools.</a:t>
            </a:r>
          </a:p>
          <a:p>
            <a:r>
              <a:rPr lang="en-CA" dirty="0"/>
              <a:t>Managing extensive codebases with multiple files and dependencies.</a:t>
            </a:r>
          </a:p>
          <a:p>
            <a:r>
              <a:rPr lang="en-CA" dirty="0"/>
              <a:t>Performance-critical applications requiring efficient resource management.</a:t>
            </a:r>
          </a:p>
        </p:txBody>
      </p:sp>
      <p:pic>
        <p:nvPicPr>
          <p:cNvPr id="2" name="Afbeelding 1" descr="Afbeelding met Graphics, logo, Lettertype, grafische vormgeving&#10;&#10;Automatisch gegenereerde beschrijving">
            <a:extLst>
              <a:ext uri="{FF2B5EF4-FFF2-40B4-BE49-F238E27FC236}">
                <a16:creationId xmlns:a16="http://schemas.microsoft.com/office/drawing/2014/main" id="{184504A3-24E2-49FF-E0B1-DD132DA4D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0506" y="2799000"/>
            <a:ext cx="900000" cy="900000"/>
          </a:xfrm>
          <a:prstGeom prst="rect">
            <a:avLst/>
          </a:prstGeom>
        </p:spPr>
      </p:pic>
      <p:pic>
        <p:nvPicPr>
          <p:cNvPr id="5" name="Afbeelding 4" descr="Afbeelding met Elektrisch blauw, symbool, blauw, Rechthoek&#10;&#10;Automatisch gegenereerde beschrijving">
            <a:extLst>
              <a:ext uri="{FF2B5EF4-FFF2-40B4-BE49-F238E27FC236}">
                <a16:creationId xmlns:a16="http://schemas.microsoft.com/office/drawing/2014/main" id="{63A206B2-E56D-EDFC-8BB3-3B30C4C9E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1999" y="2799000"/>
            <a:ext cx="900000" cy="900000"/>
          </a:xfrm>
          <a:prstGeom prst="rect">
            <a:avLst/>
          </a:prstGeom>
        </p:spPr>
      </p:pic>
      <p:pic>
        <p:nvPicPr>
          <p:cNvPr id="8" name="Afbeelding 7" descr="Afbeelding met Graphics, logo, symbool, Lettertype&#10;&#10;Automatisch gegenereerde beschrijving">
            <a:extLst>
              <a:ext uri="{FF2B5EF4-FFF2-40B4-BE49-F238E27FC236}">
                <a16:creationId xmlns:a16="http://schemas.microsoft.com/office/drawing/2014/main" id="{4FD86158-25C6-EDC5-79A6-F79D821A2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4736" y="2799000"/>
            <a:ext cx="900000" cy="900000"/>
          </a:xfrm>
          <a:prstGeom prst="rect">
            <a:avLst/>
          </a:prstGeom>
        </p:spPr>
      </p:pic>
    </p:spTree>
    <p:extLst>
      <p:ext uri="{BB962C8B-B14F-4D97-AF65-F5344CB8AC3E}">
        <p14:creationId xmlns:p14="http://schemas.microsoft.com/office/powerpoint/2010/main" val="383847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Why learn Python</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2E4C630-1A7A-02BE-0F6B-A9AE46208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2549430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D76D912-65A7-A9AE-316C-D47FBEED53A9}"/>
              </a:ext>
            </a:extLst>
          </p:cNvPr>
          <p:cNvSpPr>
            <a:spLocks noGrp="1"/>
          </p:cNvSpPr>
          <p:nvPr>
            <p:ph type="body" sz="quarter" idx="10"/>
          </p:nvPr>
        </p:nvSpPr>
        <p:spPr/>
        <p:txBody>
          <a:bodyPr/>
          <a:lstStyle/>
          <a:p>
            <a:r>
              <a:rPr lang="en-CA" dirty="0"/>
              <a:t>Interactive, user-friendly, and collaborative platform ideal for data science and research tasks</a:t>
            </a:r>
          </a:p>
          <a:p>
            <a:endParaRPr lang="en-CA" dirty="0"/>
          </a:p>
        </p:txBody>
      </p:sp>
      <p:sp>
        <p:nvSpPr>
          <p:cNvPr id="4" name="Titel 3">
            <a:extLst>
              <a:ext uri="{FF2B5EF4-FFF2-40B4-BE49-F238E27FC236}">
                <a16:creationId xmlns:a16="http://schemas.microsoft.com/office/drawing/2014/main" id="{8F77A087-3813-D634-810A-DAC985440783}"/>
              </a:ext>
            </a:extLst>
          </p:cNvPr>
          <p:cNvSpPr>
            <a:spLocks noGrp="1"/>
          </p:cNvSpPr>
          <p:nvPr>
            <p:ph type="title"/>
          </p:nvPr>
        </p:nvSpPr>
        <p:spPr/>
        <p:txBody>
          <a:bodyPr/>
          <a:lstStyle/>
          <a:p>
            <a:r>
              <a:rPr lang="en-CA" dirty="0"/>
              <a:t>Notebooks</a:t>
            </a:r>
          </a:p>
        </p:txBody>
      </p:sp>
      <p:sp>
        <p:nvSpPr>
          <p:cNvPr id="5" name="Rechthoek 4">
            <a:extLst>
              <a:ext uri="{FF2B5EF4-FFF2-40B4-BE49-F238E27FC236}">
                <a16:creationId xmlns:a16="http://schemas.microsoft.com/office/drawing/2014/main" id="{28050B11-96D0-7382-4274-19E3EE758D69}"/>
              </a:ext>
            </a:extLst>
          </p:cNvPr>
          <p:cNvSpPr/>
          <p:nvPr/>
        </p:nvSpPr>
        <p:spPr>
          <a:xfrm>
            <a:off x="0" y="2638425"/>
            <a:ext cx="12192000" cy="42195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jdelijke aanduiding voor afbeelding 1">
            <a:extLst>
              <a:ext uri="{FF2B5EF4-FFF2-40B4-BE49-F238E27FC236}">
                <a16:creationId xmlns:a16="http://schemas.microsoft.com/office/drawing/2014/main" id="{07950D4D-5602-FE78-536B-89A113BE4AF0}"/>
              </a:ext>
            </a:extLst>
          </p:cNvPr>
          <p:cNvSpPr>
            <a:spLocks noGrp="1"/>
          </p:cNvSpPr>
          <p:nvPr>
            <p:ph type="pic" sz="quarter" idx="11"/>
          </p:nvPr>
        </p:nvSpPr>
        <p:spPr>
          <a:xfrm>
            <a:off x="1105382" y="3141200"/>
            <a:ext cx="5619509" cy="2935419"/>
          </a:xfrm>
        </p:spPr>
        <p:txBody>
          <a:bodyPr>
            <a:normAutofit fontScale="92500" lnSpcReduction="20000"/>
          </a:bodyPr>
          <a:lstStyle/>
          <a:p>
            <a:r>
              <a:rPr lang="en-CA" dirty="0"/>
              <a:t>Data analysis, exploration, and visualization tasks.</a:t>
            </a:r>
          </a:p>
          <a:p>
            <a:r>
              <a:rPr lang="en-CA" dirty="0"/>
              <a:t>Prototyping and experimenting with code snippets.</a:t>
            </a:r>
          </a:p>
          <a:p>
            <a:r>
              <a:rPr lang="en-CA" dirty="0"/>
              <a:t>Creating tutorials, reports, or research documentation.</a:t>
            </a:r>
          </a:p>
          <a:p>
            <a:r>
              <a:rPr lang="en-CA" dirty="0"/>
              <a:t>Collaborative projects where sharing and reproducibility are key.</a:t>
            </a:r>
          </a:p>
        </p:txBody>
      </p:sp>
      <p:pic>
        <p:nvPicPr>
          <p:cNvPr id="2" name="Afbeelding 1" descr="Afbeelding met cirkel, Graphics, tekenfilm&#10;&#10;Automatisch gegenereerde beschrijving">
            <a:extLst>
              <a:ext uri="{FF2B5EF4-FFF2-40B4-BE49-F238E27FC236}">
                <a16:creationId xmlns:a16="http://schemas.microsoft.com/office/drawing/2014/main" id="{C2E21A63-F15A-F485-7573-A4AD82B730ED}"/>
              </a:ext>
            </a:extLst>
          </p:cNvPr>
          <p:cNvPicPr>
            <a:picLocks noChangeAspect="1"/>
          </p:cNvPicPr>
          <p:nvPr/>
        </p:nvPicPr>
        <p:blipFill>
          <a:blip r:embed="rId2">
            <a:extLst>
              <a:ext uri="{28A0092B-C50C-407E-A947-70E740481C1C}">
                <a14:useLocalDpi xmlns:a14="http://schemas.microsoft.com/office/drawing/2010/main" val="0"/>
              </a:ext>
            </a:extLst>
          </a:blip>
          <a:srcRect t="21976" b="18767"/>
          <a:stretch/>
        </p:blipFill>
        <p:spPr>
          <a:xfrm>
            <a:off x="8898387" y="2859257"/>
            <a:ext cx="1518799" cy="900000"/>
          </a:xfrm>
          <a:prstGeom prst="rect">
            <a:avLst/>
          </a:prstGeom>
        </p:spPr>
      </p:pic>
      <p:pic>
        <p:nvPicPr>
          <p:cNvPr id="7" name="Afbeelding 6" descr="Afbeelding met Graphics, Lettertype, cirkel, grafische vormgeving&#10;&#10;Automatisch gegenereerde beschrijving">
            <a:extLst>
              <a:ext uri="{FF2B5EF4-FFF2-40B4-BE49-F238E27FC236}">
                <a16:creationId xmlns:a16="http://schemas.microsoft.com/office/drawing/2014/main" id="{0BB0B8A8-83A9-64CC-0725-2831C0D0E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374" y="2716007"/>
            <a:ext cx="900000" cy="1043250"/>
          </a:xfrm>
          <a:prstGeom prst="rect">
            <a:avLst/>
          </a:prstGeom>
        </p:spPr>
      </p:pic>
    </p:spTree>
    <p:extLst>
      <p:ext uri="{BB962C8B-B14F-4D97-AF65-F5344CB8AC3E}">
        <p14:creationId xmlns:p14="http://schemas.microsoft.com/office/powerpoint/2010/main" val="993431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ABBDCFF0-40C7-74DB-E6D1-F8F3BD8F3B81}"/>
              </a:ext>
            </a:extLst>
          </p:cNvPr>
          <p:cNvSpPr/>
          <p:nvPr/>
        </p:nvSpPr>
        <p:spPr>
          <a:xfrm>
            <a:off x="0" y="2639028"/>
            <a:ext cx="12192000" cy="42189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itel 3">
            <a:extLst>
              <a:ext uri="{FF2B5EF4-FFF2-40B4-BE49-F238E27FC236}">
                <a16:creationId xmlns:a16="http://schemas.microsoft.com/office/drawing/2014/main" id="{0FDB0945-5706-3657-C73D-CC0CB49BD2AA}"/>
              </a:ext>
            </a:extLst>
          </p:cNvPr>
          <p:cNvSpPr>
            <a:spLocks noGrp="1"/>
          </p:cNvSpPr>
          <p:nvPr>
            <p:ph type="title"/>
          </p:nvPr>
        </p:nvSpPr>
        <p:spPr>
          <a:xfrm>
            <a:off x="1105383" y="902822"/>
            <a:ext cx="9097700" cy="622138"/>
          </a:xfrm>
        </p:spPr>
        <p:txBody>
          <a:bodyPr anchor="t">
            <a:normAutofit/>
          </a:bodyPr>
          <a:lstStyle/>
          <a:p>
            <a:r>
              <a:rPr lang="en-CA" dirty="0"/>
              <a:t>Navigating </a:t>
            </a:r>
            <a:r>
              <a:rPr lang="en-CA" dirty="0" err="1"/>
              <a:t>Jupyter</a:t>
            </a:r>
            <a:r>
              <a:rPr lang="en-CA" dirty="0"/>
              <a:t> Notebook</a:t>
            </a:r>
          </a:p>
        </p:txBody>
      </p:sp>
      <p:pic>
        <p:nvPicPr>
          <p:cNvPr id="12" name="Tijdelijke aanduiding voor afbeelding 11" descr="Afbeelding met tekst, schermopname, software, Webpagina&#10;&#10;Automatisch gegenereerde beschrijving">
            <a:extLst>
              <a:ext uri="{FF2B5EF4-FFF2-40B4-BE49-F238E27FC236}">
                <a16:creationId xmlns:a16="http://schemas.microsoft.com/office/drawing/2014/main" id="{F1A9F40B-AA6E-205A-4EE8-ADCCD00DACEA}"/>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0352" r="10042" b="34292"/>
          <a:stretch/>
        </p:blipFill>
        <p:spPr>
          <a:xfrm>
            <a:off x="2154903" y="2220922"/>
            <a:ext cx="7884000" cy="4067269"/>
          </a:xfrm>
        </p:spPr>
      </p:pic>
      <p:sp>
        <p:nvSpPr>
          <p:cNvPr id="14" name="Tekstvak 13">
            <a:extLst>
              <a:ext uri="{FF2B5EF4-FFF2-40B4-BE49-F238E27FC236}">
                <a16:creationId xmlns:a16="http://schemas.microsoft.com/office/drawing/2014/main" id="{11089642-5E0D-973A-5509-82FD8A986654}"/>
              </a:ext>
            </a:extLst>
          </p:cNvPr>
          <p:cNvSpPr txBox="1"/>
          <p:nvPr/>
        </p:nvSpPr>
        <p:spPr>
          <a:xfrm>
            <a:off x="9996719" y="3956863"/>
            <a:ext cx="1012139" cy="707886"/>
          </a:xfrm>
          <a:prstGeom prst="rect">
            <a:avLst/>
          </a:prstGeom>
          <a:noFill/>
        </p:spPr>
        <p:txBody>
          <a:bodyPr wrap="square" rtlCol="0">
            <a:spAutoFit/>
          </a:bodyPr>
          <a:lstStyle/>
          <a:p>
            <a:r>
              <a:rPr lang="en-CA" sz="4000" dirty="0"/>
              <a:t>}</a:t>
            </a:r>
          </a:p>
        </p:txBody>
      </p:sp>
      <p:sp>
        <p:nvSpPr>
          <p:cNvPr id="15" name="Tekstvak 14">
            <a:extLst>
              <a:ext uri="{FF2B5EF4-FFF2-40B4-BE49-F238E27FC236}">
                <a16:creationId xmlns:a16="http://schemas.microsoft.com/office/drawing/2014/main" id="{FFF5A5D3-7985-52B9-F9D6-30A1D9B0865B}"/>
              </a:ext>
            </a:extLst>
          </p:cNvPr>
          <p:cNvSpPr txBox="1"/>
          <p:nvPr/>
        </p:nvSpPr>
        <p:spPr>
          <a:xfrm>
            <a:off x="10317268" y="4159525"/>
            <a:ext cx="2154905" cy="369332"/>
          </a:xfrm>
          <a:prstGeom prst="rect">
            <a:avLst/>
          </a:prstGeom>
          <a:noFill/>
        </p:spPr>
        <p:txBody>
          <a:bodyPr wrap="square" rtlCol="0">
            <a:spAutoFit/>
          </a:bodyPr>
          <a:lstStyle/>
          <a:p>
            <a:r>
              <a:rPr lang="en-CA" dirty="0"/>
              <a:t>Markdown cell</a:t>
            </a:r>
          </a:p>
        </p:txBody>
      </p:sp>
      <p:sp>
        <p:nvSpPr>
          <p:cNvPr id="16" name="Tekstvak 15">
            <a:extLst>
              <a:ext uri="{FF2B5EF4-FFF2-40B4-BE49-F238E27FC236}">
                <a16:creationId xmlns:a16="http://schemas.microsoft.com/office/drawing/2014/main" id="{A6A1AB91-B24D-601E-1371-73BA95A8D7FB}"/>
              </a:ext>
            </a:extLst>
          </p:cNvPr>
          <p:cNvSpPr txBox="1"/>
          <p:nvPr/>
        </p:nvSpPr>
        <p:spPr>
          <a:xfrm>
            <a:off x="9996720" y="4697734"/>
            <a:ext cx="1012139" cy="707886"/>
          </a:xfrm>
          <a:prstGeom prst="rect">
            <a:avLst/>
          </a:prstGeom>
          <a:noFill/>
        </p:spPr>
        <p:txBody>
          <a:bodyPr wrap="square" rtlCol="0">
            <a:spAutoFit/>
          </a:bodyPr>
          <a:lstStyle/>
          <a:p>
            <a:r>
              <a:rPr lang="en-CA" sz="4000" dirty="0"/>
              <a:t>}</a:t>
            </a:r>
          </a:p>
        </p:txBody>
      </p:sp>
      <p:sp>
        <p:nvSpPr>
          <p:cNvPr id="17" name="Tekstvak 16">
            <a:extLst>
              <a:ext uri="{FF2B5EF4-FFF2-40B4-BE49-F238E27FC236}">
                <a16:creationId xmlns:a16="http://schemas.microsoft.com/office/drawing/2014/main" id="{C2F67324-9A83-05A6-3CB6-8ED4E717A834}"/>
              </a:ext>
            </a:extLst>
          </p:cNvPr>
          <p:cNvSpPr txBox="1"/>
          <p:nvPr/>
        </p:nvSpPr>
        <p:spPr>
          <a:xfrm>
            <a:off x="10317268" y="4912157"/>
            <a:ext cx="2154905" cy="369332"/>
          </a:xfrm>
          <a:prstGeom prst="rect">
            <a:avLst/>
          </a:prstGeom>
          <a:noFill/>
        </p:spPr>
        <p:txBody>
          <a:bodyPr wrap="square" rtlCol="0">
            <a:spAutoFit/>
          </a:bodyPr>
          <a:lstStyle/>
          <a:p>
            <a:r>
              <a:rPr lang="en-CA" dirty="0"/>
              <a:t>Code cell</a:t>
            </a:r>
          </a:p>
        </p:txBody>
      </p:sp>
      <p:sp>
        <p:nvSpPr>
          <p:cNvPr id="18" name="Tekstvak 17">
            <a:extLst>
              <a:ext uri="{FF2B5EF4-FFF2-40B4-BE49-F238E27FC236}">
                <a16:creationId xmlns:a16="http://schemas.microsoft.com/office/drawing/2014/main" id="{B8CB372A-A500-3B8C-68EC-08D38FC9BA6E}"/>
              </a:ext>
            </a:extLst>
          </p:cNvPr>
          <p:cNvSpPr txBox="1"/>
          <p:nvPr/>
        </p:nvSpPr>
        <p:spPr>
          <a:xfrm>
            <a:off x="9996719" y="5347460"/>
            <a:ext cx="1012139" cy="707886"/>
          </a:xfrm>
          <a:prstGeom prst="rect">
            <a:avLst/>
          </a:prstGeom>
          <a:noFill/>
        </p:spPr>
        <p:txBody>
          <a:bodyPr wrap="square" rtlCol="0">
            <a:spAutoFit/>
          </a:bodyPr>
          <a:lstStyle/>
          <a:p>
            <a:r>
              <a:rPr lang="en-CA" sz="4000" dirty="0"/>
              <a:t>}</a:t>
            </a:r>
          </a:p>
        </p:txBody>
      </p:sp>
      <p:sp>
        <p:nvSpPr>
          <p:cNvPr id="19" name="Tekstvak 18">
            <a:extLst>
              <a:ext uri="{FF2B5EF4-FFF2-40B4-BE49-F238E27FC236}">
                <a16:creationId xmlns:a16="http://schemas.microsoft.com/office/drawing/2014/main" id="{3C0A85DF-F228-4E0F-4CEE-A548BB8B7812}"/>
              </a:ext>
            </a:extLst>
          </p:cNvPr>
          <p:cNvSpPr txBox="1"/>
          <p:nvPr/>
        </p:nvSpPr>
        <p:spPr>
          <a:xfrm>
            <a:off x="10317268" y="5602031"/>
            <a:ext cx="2154905" cy="369332"/>
          </a:xfrm>
          <a:prstGeom prst="rect">
            <a:avLst/>
          </a:prstGeom>
          <a:noFill/>
        </p:spPr>
        <p:txBody>
          <a:bodyPr wrap="square" rtlCol="0">
            <a:spAutoFit/>
          </a:bodyPr>
          <a:lstStyle/>
          <a:p>
            <a:r>
              <a:rPr lang="en-CA" dirty="0"/>
              <a:t>Output</a:t>
            </a:r>
          </a:p>
        </p:txBody>
      </p:sp>
      <p:cxnSp>
        <p:nvCxnSpPr>
          <p:cNvPr id="21" name="Rechte verbindingslijn met pijl 20">
            <a:extLst>
              <a:ext uri="{FF2B5EF4-FFF2-40B4-BE49-F238E27FC236}">
                <a16:creationId xmlns:a16="http://schemas.microsoft.com/office/drawing/2014/main" id="{5871C339-DE9B-04A2-90F9-B529340F223D}"/>
              </a:ext>
            </a:extLst>
          </p:cNvPr>
          <p:cNvCxnSpPr>
            <a:cxnSpLocks/>
          </p:cNvCxnSpPr>
          <p:nvPr/>
        </p:nvCxnSpPr>
        <p:spPr>
          <a:xfrm>
            <a:off x="3233057" y="2013857"/>
            <a:ext cx="239486" cy="625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kstvak 22">
            <a:extLst>
              <a:ext uri="{FF2B5EF4-FFF2-40B4-BE49-F238E27FC236}">
                <a16:creationId xmlns:a16="http://schemas.microsoft.com/office/drawing/2014/main" id="{BC08815E-AAE4-9B25-497E-151AB7384075}"/>
              </a:ext>
            </a:extLst>
          </p:cNvPr>
          <p:cNvSpPr txBox="1"/>
          <p:nvPr/>
        </p:nvSpPr>
        <p:spPr>
          <a:xfrm>
            <a:off x="1969567" y="1688275"/>
            <a:ext cx="3134191" cy="369332"/>
          </a:xfrm>
          <a:prstGeom prst="rect">
            <a:avLst/>
          </a:prstGeom>
          <a:noFill/>
        </p:spPr>
        <p:txBody>
          <a:bodyPr wrap="none" rtlCol="0">
            <a:spAutoFit/>
          </a:bodyPr>
          <a:lstStyle/>
          <a:p>
            <a:r>
              <a:rPr lang="en-CA" dirty="0">
                <a:solidFill>
                  <a:schemeClr val="bg1"/>
                </a:solidFill>
              </a:rPr>
              <a:t>Local host in the background</a:t>
            </a:r>
          </a:p>
        </p:txBody>
      </p:sp>
      <p:cxnSp>
        <p:nvCxnSpPr>
          <p:cNvPr id="24" name="Rechte verbindingslijn met pijl 23">
            <a:extLst>
              <a:ext uri="{FF2B5EF4-FFF2-40B4-BE49-F238E27FC236}">
                <a16:creationId xmlns:a16="http://schemas.microsoft.com/office/drawing/2014/main" id="{B2C04CA9-14E5-6F28-3668-C75DA0CE151B}"/>
              </a:ext>
            </a:extLst>
          </p:cNvPr>
          <p:cNvCxnSpPr>
            <a:cxnSpLocks/>
          </p:cNvCxnSpPr>
          <p:nvPr/>
        </p:nvCxnSpPr>
        <p:spPr>
          <a:xfrm flipH="1">
            <a:off x="7707086" y="1943066"/>
            <a:ext cx="195943" cy="625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kstvak 25">
            <a:extLst>
              <a:ext uri="{FF2B5EF4-FFF2-40B4-BE49-F238E27FC236}">
                <a16:creationId xmlns:a16="http://schemas.microsoft.com/office/drawing/2014/main" id="{214086CF-3C82-DC09-C3B5-2EDFBEE14F51}"/>
              </a:ext>
            </a:extLst>
          </p:cNvPr>
          <p:cNvSpPr txBox="1"/>
          <p:nvPr/>
        </p:nvSpPr>
        <p:spPr>
          <a:xfrm>
            <a:off x="6827866" y="1618150"/>
            <a:ext cx="1954381" cy="369332"/>
          </a:xfrm>
          <a:prstGeom prst="rect">
            <a:avLst/>
          </a:prstGeom>
          <a:noFill/>
        </p:spPr>
        <p:txBody>
          <a:bodyPr wrap="none" rtlCol="0">
            <a:spAutoFit/>
          </a:bodyPr>
          <a:lstStyle/>
          <a:p>
            <a:r>
              <a:rPr lang="en-CA" dirty="0" err="1">
                <a:solidFill>
                  <a:schemeClr val="bg1"/>
                </a:solidFill>
              </a:rPr>
              <a:t>Jupyter</a:t>
            </a:r>
            <a:r>
              <a:rPr lang="en-CA" dirty="0">
                <a:solidFill>
                  <a:schemeClr val="bg1"/>
                </a:solidFill>
              </a:rPr>
              <a:t> notebook</a:t>
            </a:r>
          </a:p>
        </p:txBody>
      </p:sp>
      <p:sp>
        <p:nvSpPr>
          <p:cNvPr id="35" name="Tekstvak 34">
            <a:extLst>
              <a:ext uri="{FF2B5EF4-FFF2-40B4-BE49-F238E27FC236}">
                <a16:creationId xmlns:a16="http://schemas.microsoft.com/office/drawing/2014/main" id="{4B014B82-A663-D7F7-2AEF-FE37B0FD644C}"/>
              </a:ext>
            </a:extLst>
          </p:cNvPr>
          <p:cNvSpPr txBox="1"/>
          <p:nvPr/>
        </p:nvSpPr>
        <p:spPr>
          <a:xfrm>
            <a:off x="315555" y="3425605"/>
            <a:ext cx="1132841" cy="369332"/>
          </a:xfrm>
          <a:prstGeom prst="rect">
            <a:avLst/>
          </a:prstGeom>
          <a:noFill/>
        </p:spPr>
        <p:txBody>
          <a:bodyPr wrap="square" rtlCol="0">
            <a:spAutoFit/>
          </a:bodyPr>
          <a:lstStyle/>
          <a:p>
            <a:r>
              <a:rPr lang="en-CA" dirty="0"/>
              <a:t>Add cell</a:t>
            </a:r>
          </a:p>
        </p:txBody>
      </p:sp>
      <p:sp>
        <p:nvSpPr>
          <p:cNvPr id="36" name="Tekstvak 35">
            <a:extLst>
              <a:ext uri="{FF2B5EF4-FFF2-40B4-BE49-F238E27FC236}">
                <a16:creationId xmlns:a16="http://schemas.microsoft.com/office/drawing/2014/main" id="{182E2CCD-753D-7503-937A-6ADF25CB5D1E}"/>
              </a:ext>
            </a:extLst>
          </p:cNvPr>
          <p:cNvSpPr txBox="1"/>
          <p:nvPr/>
        </p:nvSpPr>
        <p:spPr>
          <a:xfrm>
            <a:off x="315556" y="3929813"/>
            <a:ext cx="1132841" cy="369332"/>
          </a:xfrm>
          <a:prstGeom prst="rect">
            <a:avLst/>
          </a:prstGeom>
          <a:noFill/>
        </p:spPr>
        <p:txBody>
          <a:bodyPr wrap="square" rtlCol="0">
            <a:spAutoFit/>
          </a:bodyPr>
          <a:lstStyle/>
          <a:p>
            <a:r>
              <a:rPr lang="en-CA" dirty="0"/>
              <a:t>Run cell</a:t>
            </a:r>
          </a:p>
        </p:txBody>
      </p:sp>
      <p:sp>
        <p:nvSpPr>
          <p:cNvPr id="37" name="Tekstvak 36">
            <a:extLst>
              <a:ext uri="{FF2B5EF4-FFF2-40B4-BE49-F238E27FC236}">
                <a16:creationId xmlns:a16="http://schemas.microsoft.com/office/drawing/2014/main" id="{6E1A62FB-E55E-2156-CD47-939DC742B95A}"/>
              </a:ext>
            </a:extLst>
          </p:cNvPr>
          <p:cNvSpPr txBox="1"/>
          <p:nvPr/>
        </p:nvSpPr>
        <p:spPr>
          <a:xfrm>
            <a:off x="242418" y="4425373"/>
            <a:ext cx="1332880" cy="369332"/>
          </a:xfrm>
          <a:prstGeom prst="rect">
            <a:avLst/>
          </a:prstGeom>
          <a:noFill/>
        </p:spPr>
        <p:txBody>
          <a:bodyPr wrap="square" rtlCol="0">
            <a:spAutoFit/>
          </a:bodyPr>
          <a:lstStyle/>
          <a:p>
            <a:r>
              <a:rPr lang="en-CA" dirty="0"/>
              <a:t>Switch cell</a:t>
            </a:r>
          </a:p>
        </p:txBody>
      </p:sp>
      <mc:AlternateContent xmlns:mc="http://schemas.openxmlformats.org/markup-compatibility/2006" xmlns:p14="http://schemas.microsoft.com/office/powerpoint/2010/main">
        <mc:Choice Requires="p14">
          <p:contentPart p14:bwMode="auto" r:id="rId3">
            <p14:nvContentPartPr>
              <p14:cNvPr id="2" name="Inkt 1">
                <a:extLst>
                  <a:ext uri="{FF2B5EF4-FFF2-40B4-BE49-F238E27FC236}">
                    <a16:creationId xmlns:a16="http://schemas.microsoft.com/office/drawing/2014/main" id="{CD866380-F0B0-866E-B553-7835EA3D050B}"/>
                  </a:ext>
                </a:extLst>
              </p14:cNvPr>
              <p14:cNvContentPartPr/>
              <p14:nvPr/>
            </p14:nvContentPartPr>
            <p14:xfrm>
              <a:off x="2408490" y="3421410"/>
              <a:ext cx="157680" cy="7560"/>
            </p14:xfrm>
          </p:contentPart>
        </mc:Choice>
        <mc:Fallback xmlns="">
          <p:pic>
            <p:nvPicPr>
              <p:cNvPr id="2" name="Inkt 1">
                <a:extLst>
                  <a:ext uri="{FF2B5EF4-FFF2-40B4-BE49-F238E27FC236}">
                    <a16:creationId xmlns:a16="http://schemas.microsoft.com/office/drawing/2014/main" id="{CD866380-F0B0-866E-B553-7835EA3D050B}"/>
                  </a:ext>
                </a:extLst>
              </p:cNvPr>
              <p:cNvPicPr/>
              <p:nvPr/>
            </p:nvPicPr>
            <p:blipFill>
              <a:blip r:embed="rId4"/>
              <a:stretch>
                <a:fillRect/>
              </a:stretch>
            </p:blipFill>
            <p:spPr>
              <a:xfrm>
                <a:off x="2354850" y="3313410"/>
                <a:ext cx="265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t 2">
                <a:extLst>
                  <a:ext uri="{FF2B5EF4-FFF2-40B4-BE49-F238E27FC236}">
                    <a16:creationId xmlns:a16="http://schemas.microsoft.com/office/drawing/2014/main" id="{95C5EC5D-0B81-A778-1476-3612041BEC72}"/>
                  </a:ext>
                </a:extLst>
              </p14:cNvPr>
              <p14:cNvContentPartPr/>
              <p14:nvPr/>
            </p14:nvContentPartPr>
            <p14:xfrm>
              <a:off x="442530" y="3600690"/>
              <a:ext cx="784080" cy="3240"/>
            </p14:xfrm>
          </p:contentPart>
        </mc:Choice>
        <mc:Fallback xmlns="">
          <p:pic>
            <p:nvPicPr>
              <p:cNvPr id="3" name="Inkt 2">
                <a:extLst>
                  <a:ext uri="{FF2B5EF4-FFF2-40B4-BE49-F238E27FC236}">
                    <a16:creationId xmlns:a16="http://schemas.microsoft.com/office/drawing/2014/main" id="{95C5EC5D-0B81-A778-1476-3612041BEC72}"/>
                  </a:ext>
                </a:extLst>
              </p:cNvPr>
              <p:cNvPicPr/>
              <p:nvPr/>
            </p:nvPicPr>
            <p:blipFill>
              <a:blip r:embed="rId6"/>
              <a:stretch>
                <a:fillRect/>
              </a:stretch>
            </p:blipFill>
            <p:spPr>
              <a:xfrm>
                <a:off x="388890" y="3493050"/>
                <a:ext cx="891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t 4">
                <a:extLst>
                  <a:ext uri="{FF2B5EF4-FFF2-40B4-BE49-F238E27FC236}">
                    <a16:creationId xmlns:a16="http://schemas.microsoft.com/office/drawing/2014/main" id="{8A209A1E-E07B-6FDE-94BA-0555DF7D24EA}"/>
                  </a:ext>
                </a:extLst>
              </p14:cNvPr>
              <p14:cNvContentPartPr/>
              <p14:nvPr/>
            </p14:nvContentPartPr>
            <p14:xfrm>
              <a:off x="3759930" y="3412050"/>
              <a:ext cx="541080" cy="23040"/>
            </p14:xfrm>
          </p:contentPart>
        </mc:Choice>
        <mc:Fallback xmlns="">
          <p:pic>
            <p:nvPicPr>
              <p:cNvPr id="5" name="Inkt 4">
                <a:extLst>
                  <a:ext uri="{FF2B5EF4-FFF2-40B4-BE49-F238E27FC236}">
                    <a16:creationId xmlns:a16="http://schemas.microsoft.com/office/drawing/2014/main" id="{8A209A1E-E07B-6FDE-94BA-0555DF7D24EA}"/>
                  </a:ext>
                </a:extLst>
              </p:cNvPr>
              <p:cNvPicPr/>
              <p:nvPr/>
            </p:nvPicPr>
            <p:blipFill>
              <a:blip r:embed="rId8"/>
              <a:stretch>
                <a:fillRect/>
              </a:stretch>
            </p:blipFill>
            <p:spPr>
              <a:xfrm>
                <a:off x="3705930" y="3304410"/>
                <a:ext cx="648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t 5">
                <a:extLst>
                  <a:ext uri="{FF2B5EF4-FFF2-40B4-BE49-F238E27FC236}">
                    <a16:creationId xmlns:a16="http://schemas.microsoft.com/office/drawing/2014/main" id="{3D5F3BFE-BB6C-5BE5-64D2-4227F3766CD7}"/>
                  </a:ext>
                </a:extLst>
              </p14:cNvPr>
              <p14:cNvContentPartPr/>
              <p14:nvPr/>
            </p14:nvContentPartPr>
            <p14:xfrm>
              <a:off x="434970" y="4089570"/>
              <a:ext cx="817920" cy="17280"/>
            </p14:xfrm>
          </p:contentPart>
        </mc:Choice>
        <mc:Fallback xmlns="">
          <p:pic>
            <p:nvPicPr>
              <p:cNvPr id="6" name="Inkt 5">
                <a:extLst>
                  <a:ext uri="{FF2B5EF4-FFF2-40B4-BE49-F238E27FC236}">
                    <a16:creationId xmlns:a16="http://schemas.microsoft.com/office/drawing/2014/main" id="{3D5F3BFE-BB6C-5BE5-64D2-4227F3766CD7}"/>
                  </a:ext>
                </a:extLst>
              </p:cNvPr>
              <p:cNvPicPr/>
              <p:nvPr/>
            </p:nvPicPr>
            <p:blipFill>
              <a:blip r:embed="rId10"/>
              <a:stretch>
                <a:fillRect/>
              </a:stretch>
            </p:blipFill>
            <p:spPr>
              <a:xfrm>
                <a:off x="380970" y="3981930"/>
                <a:ext cx="9255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t 8">
                <a:extLst>
                  <a:ext uri="{FF2B5EF4-FFF2-40B4-BE49-F238E27FC236}">
                    <a16:creationId xmlns:a16="http://schemas.microsoft.com/office/drawing/2014/main" id="{ADF1A598-3EDD-509A-C48E-F856CC3D53E9}"/>
                  </a:ext>
                </a:extLst>
              </p14:cNvPr>
              <p14:cNvContentPartPr/>
              <p14:nvPr/>
            </p14:nvContentPartPr>
            <p14:xfrm>
              <a:off x="4977810" y="3414570"/>
              <a:ext cx="774720" cy="15480"/>
            </p14:xfrm>
          </p:contentPart>
        </mc:Choice>
        <mc:Fallback xmlns="">
          <p:pic>
            <p:nvPicPr>
              <p:cNvPr id="9" name="Inkt 8">
                <a:extLst>
                  <a:ext uri="{FF2B5EF4-FFF2-40B4-BE49-F238E27FC236}">
                    <a16:creationId xmlns:a16="http://schemas.microsoft.com/office/drawing/2014/main" id="{ADF1A598-3EDD-509A-C48E-F856CC3D53E9}"/>
                  </a:ext>
                </a:extLst>
              </p:cNvPr>
              <p:cNvPicPr/>
              <p:nvPr/>
            </p:nvPicPr>
            <p:blipFill>
              <a:blip r:embed="rId12"/>
              <a:stretch>
                <a:fillRect/>
              </a:stretch>
            </p:blipFill>
            <p:spPr>
              <a:xfrm>
                <a:off x="4923810" y="3306570"/>
                <a:ext cx="8823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t 9">
                <a:extLst>
                  <a:ext uri="{FF2B5EF4-FFF2-40B4-BE49-F238E27FC236}">
                    <a16:creationId xmlns:a16="http://schemas.microsoft.com/office/drawing/2014/main" id="{B73E6D78-7AB8-3907-255F-E74A4DAF3CE7}"/>
                  </a:ext>
                </a:extLst>
              </p14:cNvPr>
              <p14:cNvContentPartPr/>
              <p14:nvPr/>
            </p14:nvContentPartPr>
            <p14:xfrm>
              <a:off x="327330" y="4593930"/>
              <a:ext cx="1059480" cy="16560"/>
            </p14:xfrm>
          </p:contentPart>
        </mc:Choice>
        <mc:Fallback xmlns="">
          <p:pic>
            <p:nvPicPr>
              <p:cNvPr id="10" name="Inkt 9">
                <a:extLst>
                  <a:ext uri="{FF2B5EF4-FFF2-40B4-BE49-F238E27FC236}">
                    <a16:creationId xmlns:a16="http://schemas.microsoft.com/office/drawing/2014/main" id="{B73E6D78-7AB8-3907-255F-E74A4DAF3CE7}"/>
                  </a:ext>
                </a:extLst>
              </p:cNvPr>
              <p:cNvPicPr/>
              <p:nvPr/>
            </p:nvPicPr>
            <p:blipFill>
              <a:blip r:embed="rId14"/>
              <a:stretch>
                <a:fillRect/>
              </a:stretch>
            </p:blipFill>
            <p:spPr>
              <a:xfrm>
                <a:off x="273330" y="4486290"/>
                <a:ext cx="1167120" cy="232200"/>
              </a:xfrm>
              <a:prstGeom prst="rect">
                <a:avLst/>
              </a:prstGeom>
            </p:spPr>
          </p:pic>
        </mc:Fallback>
      </mc:AlternateContent>
      <p:pic>
        <p:nvPicPr>
          <p:cNvPr id="13" name="Afbeelding 12">
            <a:extLst>
              <a:ext uri="{FF2B5EF4-FFF2-40B4-BE49-F238E27FC236}">
                <a16:creationId xmlns:a16="http://schemas.microsoft.com/office/drawing/2014/main" id="{08F7A427-022C-836B-F9F1-8B0D347398F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4903" y="2788298"/>
            <a:ext cx="7884000" cy="848200"/>
          </a:xfrm>
          <a:prstGeom prst="rect">
            <a:avLst/>
          </a:prstGeom>
        </p:spPr>
      </p:pic>
      <mc:AlternateContent xmlns:mc="http://schemas.openxmlformats.org/markup-compatibility/2006" xmlns:p14="http://schemas.microsoft.com/office/powerpoint/2010/main">
        <mc:Choice Requires="p14">
          <p:contentPart p14:bwMode="auto" r:id="rId16">
            <p14:nvContentPartPr>
              <p14:cNvPr id="38" name="Inkt 37">
                <a:extLst>
                  <a:ext uri="{FF2B5EF4-FFF2-40B4-BE49-F238E27FC236}">
                    <a16:creationId xmlns:a16="http://schemas.microsoft.com/office/drawing/2014/main" id="{49062167-2A88-AB71-B5A9-43F261234C9C}"/>
                  </a:ext>
                </a:extLst>
              </p14:cNvPr>
              <p14:cNvContentPartPr/>
              <p14:nvPr/>
            </p14:nvContentPartPr>
            <p14:xfrm>
              <a:off x="4772539" y="3426015"/>
              <a:ext cx="679680" cy="23760"/>
            </p14:xfrm>
          </p:contentPart>
        </mc:Choice>
        <mc:Fallback xmlns="">
          <p:pic>
            <p:nvPicPr>
              <p:cNvPr id="38" name="Inkt 37">
                <a:extLst>
                  <a:ext uri="{FF2B5EF4-FFF2-40B4-BE49-F238E27FC236}">
                    <a16:creationId xmlns:a16="http://schemas.microsoft.com/office/drawing/2014/main" id="{49062167-2A88-AB71-B5A9-43F261234C9C}"/>
                  </a:ext>
                </a:extLst>
              </p:cNvPr>
              <p:cNvPicPr/>
              <p:nvPr/>
            </p:nvPicPr>
            <p:blipFill>
              <a:blip r:embed="rId17"/>
              <a:stretch>
                <a:fillRect/>
              </a:stretch>
            </p:blipFill>
            <p:spPr>
              <a:xfrm>
                <a:off x="4718539" y="3318015"/>
                <a:ext cx="787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t 38">
                <a:extLst>
                  <a:ext uri="{FF2B5EF4-FFF2-40B4-BE49-F238E27FC236}">
                    <a16:creationId xmlns:a16="http://schemas.microsoft.com/office/drawing/2014/main" id="{FF18D4E8-1376-EE19-1BC0-C66281CEC268}"/>
                  </a:ext>
                </a:extLst>
              </p14:cNvPr>
              <p14:cNvContentPartPr/>
              <p14:nvPr/>
            </p14:nvContentPartPr>
            <p14:xfrm>
              <a:off x="3827179" y="3438255"/>
              <a:ext cx="277920" cy="14040"/>
            </p14:xfrm>
          </p:contentPart>
        </mc:Choice>
        <mc:Fallback xmlns="">
          <p:pic>
            <p:nvPicPr>
              <p:cNvPr id="39" name="Inkt 38">
                <a:extLst>
                  <a:ext uri="{FF2B5EF4-FFF2-40B4-BE49-F238E27FC236}">
                    <a16:creationId xmlns:a16="http://schemas.microsoft.com/office/drawing/2014/main" id="{FF18D4E8-1376-EE19-1BC0-C66281CEC268}"/>
                  </a:ext>
                </a:extLst>
              </p:cNvPr>
              <p:cNvPicPr/>
              <p:nvPr/>
            </p:nvPicPr>
            <p:blipFill>
              <a:blip r:embed="rId19"/>
              <a:stretch>
                <a:fillRect/>
              </a:stretch>
            </p:blipFill>
            <p:spPr>
              <a:xfrm>
                <a:off x="3773179" y="3330255"/>
                <a:ext cx="385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t 39">
                <a:extLst>
                  <a:ext uri="{FF2B5EF4-FFF2-40B4-BE49-F238E27FC236}">
                    <a16:creationId xmlns:a16="http://schemas.microsoft.com/office/drawing/2014/main" id="{F889F56B-849D-BE86-258C-396B1B1774F3}"/>
                  </a:ext>
                </a:extLst>
              </p14:cNvPr>
              <p14:cNvContentPartPr/>
              <p14:nvPr/>
            </p14:nvContentPartPr>
            <p14:xfrm>
              <a:off x="2502739" y="3444375"/>
              <a:ext cx="150120" cy="20520"/>
            </p14:xfrm>
          </p:contentPart>
        </mc:Choice>
        <mc:Fallback xmlns="">
          <p:pic>
            <p:nvPicPr>
              <p:cNvPr id="40" name="Inkt 39">
                <a:extLst>
                  <a:ext uri="{FF2B5EF4-FFF2-40B4-BE49-F238E27FC236}">
                    <a16:creationId xmlns:a16="http://schemas.microsoft.com/office/drawing/2014/main" id="{F889F56B-849D-BE86-258C-396B1B1774F3}"/>
                  </a:ext>
                </a:extLst>
              </p:cNvPr>
              <p:cNvPicPr/>
              <p:nvPr/>
            </p:nvPicPr>
            <p:blipFill>
              <a:blip r:embed="rId21"/>
              <a:stretch>
                <a:fillRect/>
              </a:stretch>
            </p:blipFill>
            <p:spPr>
              <a:xfrm>
                <a:off x="2448739" y="3336375"/>
                <a:ext cx="257760" cy="236160"/>
              </a:xfrm>
              <a:prstGeom prst="rect">
                <a:avLst/>
              </a:prstGeom>
            </p:spPr>
          </p:pic>
        </mc:Fallback>
      </mc:AlternateContent>
    </p:spTree>
    <p:extLst>
      <p:ext uri="{BB962C8B-B14F-4D97-AF65-F5344CB8AC3E}">
        <p14:creationId xmlns:p14="http://schemas.microsoft.com/office/powerpoint/2010/main" val="489236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1D21F-1803-0E5A-7C39-C51A3D6C19E5}"/>
            </a:ext>
          </a:extLst>
        </p:cNvPr>
        <p:cNvGrpSpPr/>
        <p:nvPr/>
      </p:nvGrpSpPr>
      <p:grpSpPr>
        <a:xfrm>
          <a:off x="0" y="0"/>
          <a:ext cx="0" cy="0"/>
          <a:chOff x="0" y="0"/>
          <a:chExt cx="0" cy="0"/>
        </a:xfrm>
      </p:grpSpPr>
      <p:sp>
        <p:nvSpPr>
          <p:cNvPr id="7" name="Rechthoek 6">
            <a:extLst>
              <a:ext uri="{FF2B5EF4-FFF2-40B4-BE49-F238E27FC236}">
                <a16:creationId xmlns:a16="http://schemas.microsoft.com/office/drawing/2014/main" id="{D6B05443-7B21-BFC0-B641-0E717CE05A60}"/>
              </a:ext>
            </a:extLst>
          </p:cNvPr>
          <p:cNvSpPr/>
          <p:nvPr/>
        </p:nvSpPr>
        <p:spPr>
          <a:xfrm>
            <a:off x="0" y="2639028"/>
            <a:ext cx="12192000" cy="42189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itel 3">
            <a:extLst>
              <a:ext uri="{FF2B5EF4-FFF2-40B4-BE49-F238E27FC236}">
                <a16:creationId xmlns:a16="http://schemas.microsoft.com/office/drawing/2014/main" id="{38A2D118-672C-9A29-B2D8-2937318FD193}"/>
              </a:ext>
            </a:extLst>
          </p:cNvPr>
          <p:cNvSpPr>
            <a:spLocks noGrp="1"/>
          </p:cNvSpPr>
          <p:nvPr>
            <p:ph type="title"/>
          </p:nvPr>
        </p:nvSpPr>
        <p:spPr>
          <a:xfrm>
            <a:off x="1105383" y="902822"/>
            <a:ext cx="9097700" cy="622138"/>
          </a:xfrm>
        </p:spPr>
        <p:txBody>
          <a:bodyPr anchor="t">
            <a:normAutofit/>
          </a:bodyPr>
          <a:lstStyle/>
          <a:p>
            <a:r>
              <a:rPr lang="en-CA" dirty="0"/>
              <a:t>General flow of a python script</a:t>
            </a:r>
          </a:p>
        </p:txBody>
      </p:sp>
      <p:pic>
        <p:nvPicPr>
          <p:cNvPr id="3" name="Afbeelding 2" descr="Afbeelding met tekst, schermopname, Lettertype&#10;&#10;Automatisch gegenereerde beschrijving">
            <a:extLst>
              <a:ext uri="{FF2B5EF4-FFF2-40B4-BE49-F238E27FC236}">
                <a16:creationId xmlns:a16="http://schemas.microsoft.com/office/drawing/2014/main" id="{891E58F3-5C71-A127-9FCA-FA754FBC548C}"/>
              </a:ext>
            </a:extLst>
          </p:cNvPr>
          <p:cNvPicPr>
            <a:picLocks noChangeAspect="1"/>
          </p:cNvPicPr>
          <p:nvPr/>
        </p:nvPicPr>
        <p:blipFill>
          <a:blip r:embed="rId3"/>
          <a:stretch>
            <a:fillRect/>
          </a:stretch>
        </p:blipFill>
        <p:spPr>
          <a:xfrm>
            <a:off x="3152775" y="2817310"/>
            <a:ext cx="7772400" cy="3714243"/>
          </a:xfrm>
          <a:prstGeom prst="rect">
            <a:avLst/>
          </a:prstGeom>
        </p:spPr>
      </p:pic>
      <p:sp>
        <p:nvSpPr>
          <p:cNvPr id="6" name="Tekstvak 5">
            <a:extLst>
              <a:ext uri="{FF2B5EF4-FFF2-40B4-BE49-F238E27FC236}">
                <a16:creationId xmlns:a16="http://schemas.microsoft.com/office/drawing/2014/main" id="{4E14FF99-610E-B6BD-F5C1-103F3908991A}"/>
              </a:ext>
            </a:extLst>
          </p:cNvPr>
          <p:cNvSpPr txBox="1"/>
          <p:nvPr/>
        </p:nvSpPr>
        <p:spPr>
          <a:xfrm>
            <a:off x="809809" y="3024567"/>
            <a:ext cx="3211286" cy="369332"/>
          </a:xfrm>
          <a:prstGeom prst="rect">
            <a:avLst/>
          </a:prstGeom>
          <a:noFill/>
        </p:spPr>
        <p:txBody>
          <a:bodyPr wrap="square" rtlCol="0">
            <a:spAutoFit/>
          </a:bodyPr>
          <a:lstStyle/>
          <a:p>
            <a:r>
              <a:rPr lang="en-CA" dirty="0"/>
              <a:t>Text with goal of notebook</a:t>
            </a:r>
          </a:p>
        </p:txBody>
      </p:sp>
      <p:sp>
        <p:nvSpPr>
          <p:cNvPr id="8" name="Tekstvak 7">
            <a:extLst>
              <a:ext uri="{FF2B5EF4-FFF2-40B4-BE49-F238E27FC236}">
                <a16:creationId xmlns:a16="http://schemas.microsoft.com/office/drawing/2014/main" id="{860B8460-F565-8CB1-3382-00B30ACC10B3}"/>
              </a:ext>
            </a:extLst>
          </p:cNvPr>
          <p:cNvSpPr txBox="1"/>
          <p:nvPr/>
        </p:nvSpPr>
        <p:spPr>
          <a:xfrm>
            <a:off x="1357560" y="4138635"/>
            <a:ext cx="2047392" cy="369332"/>
          </a:xfrm>
          <a:prstGeom prst="rect">
            <a:avLst/>
          </a:prstGeom>
          <a:noFill/>
        </p:spPr>
        <p:txBody>
          <a:bodyPr wrap="square" rtlCol="0">
            <a:spAutoFit/>
          </a:bodyPr>
          <a:lstStyle/>
          <a:p>
            <a:r>
              <a:rPr lang="en-CA" dirty="0"/>
              <a:t>Import statements</a:t>
            </a:r>
          </a:p>
        </p:txBody>
      </p:sp>
      <p:sp>
        <p:nvSpPr>
          <p:cNvPr id="9" name="Tekstvak 8">
            <a:extLst>
              <a:ext uri="{FF2B5EF4-FFF2-40B4-BE49-F238E27FC236}">
                <a16:creationId xmlns:a16="http://schemas.microsoft.com/office/drawing/2014/main" id="{C4A6FCB4-6158-6E72-0129-37CAD80D9A58}"/>
              </a:ext>
            </a:extLst>
          </p:cNvPr>
          <p:cNvSpPr txBox="1"/>
          <p:nvPr/>
        </p:nvSpPr>
        <p:spPr>
          <a:xfrm>
            <a:off x="1495667" y="4877303"/>
            <a:ext cx="2047392" cy="369332"/>
          </a:xfrm>
          <a:prstGeom prst="rect">
            <a:avLst/>
          </a:prstGeom>
          <a:noFill/>
        </p:spPr>
        <p:txBody>
          <a:bodyPr wrap="square" rtlCol="0">
            <a:spAutoFit/>
          </a:bodyPr>
          <a:lstStyle/>
          <a:p>
            <a:r>
              <a:rPr lang="en-CA" dirty="0"/>
              <a:t>Python functions</a:t>
            </a:r>
          </a:p>
        </p:txBody>
      </p:sp>
      <p:sp>
        <p:nvSpPr>
          <p:cNvPr id="10" name="Tekstvak 9">
            <a:extLst>
              <a:ext uri="{FF2B5EF4-FFF2-40B4-BE49-F238E27FC236}">
                <a16:creationId xmlns:a16="http://schemas.microsoft.com/office/drawing/2014/main" id="{E7F00481-6B26-5E16-A33C-8255D4263326}"/>
              </a:ext>
            </a:extLst>
          </p:cNvPr>
          <p:cNvSpPr txBox="1"/>
          <p:nvPr/>
        </p:nvSpPr>
        <p:spPr>
          <a:xfrm>
            <a:off x="1885950" y="5576255"/>
            <a:ext cx="2047392" cy="369332"/>
          </a:xfrm>
          <a:prstGeom prst="rect">
            <a:avLst/>
          </a:prstGeom>
          <a:noFill/>
        </p:spPr>
        <p:txBody>
          <a:bodyPr wrap="square" rtlCol="0">
            <a:spAutoFit/>
          </a:bodyPr>
          <a:lstStyle/>
          <a:p>
            <a:r>
              <a:rPr lang="en-CA" dirty="0"/>
              <a:t>Python code</a:t>
            </a:r>
          </a:p>
        </p:txBody>
      </p:sp>
      <p:sp>
        <p:nvSpPr>
          <p:cNvPr id="11" name="Tekstvak 10">
            <a:extLst>
              <a:ext uri="{FF2B5EF4-FFF2-40B4-BE49-F238E27FC236}">
                <a16:creationId xmlns:a16="http://schemas.microsoft.com/office/drawing/2014/main" id="{C85E5312-03AA-8EF3-4681-D1B540C766D5}"/>
              </a:ext>
            </a:extLst>
          </p:cNvPr>
          <p:cNvSpPr txBox="1"/>
          <p:nvPr/>
        </p:nvSpPr>
        <p:spPr>
          <a:xfrm>
            <a:off x="1885950" y="5975702"/>
            <a:ext cx="2047392" cy="369332"/>
          </a:xfrm>
          <a:prstGeom prst="rect">
            <a:avLst/>
          </a:prstGeom>
          <a:noFill/>
        </p:spPr>
        <p:txBody>
          <a:bodyPr wrap="square" rtlCol="0">
            <a:spAutoFit/>
          </a:bodyPr>
          <a:lstStyle/>
          <a:p>
            <a:r>
              <a:rPr lang="en-CA" dirty="0"/>
              <a:t>Code output</a:t>
            </a:r>
          </a:p>
        </p:txBody>
      </p:sp>
    </p:spTree>
    <p:extLst>
      <p:ext uri="{BB962C8B-B14F-4D97-AF65-F5344CB8AC3E}">
        <p14:creationId xmlns:p14="http://schemas.microsoft.com/office/powerpoint/2010/main" val="4264410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80F535B-2F2E-DB3F-5AAB-3135D11D2B7B}"/>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2992D6E5-6A76-8CBA-A366-C5FB5FB255D2}"/>
              </a:ext>
            </a:extLst>
          </p:cNvPr>
          <p:cNvSpPr txBox="1"/>
          <p:nvPr/>
        </p:nvSpPr>
        <p:spPr>
          <a:xfrm>
            <a:off x="1105381" y="3897477"/>
            <a:ext cx="5992025" cy="923330"/>
          </a:xfrm>
          <a:prstGeom prst="rect">
            <a:avLst/>
          </a:prstGeom>
          <a:noFill/>
        </p:spPr>
        <p:txBody>
          <a:bodyPr wrap="none" rtlCol="0">
            <a:spAutoFit/>
          </a:bodyPr>
          <a:lstStyle/>
          <a:p>
            <a:pPr marL="285750" indent="-285750">
              <a:buFont typeface="Arial" panose="020B0604020202020204" pitchFamily="34" charset="0"/>
              <a:buChar char="•"/>
            </a:pPr>
            <a:r>
              <a:rPr lang="en-CA" dirty="0"/>
              <a:t>We know the difference between IDEs and Notebooks</a:t>
            </a:r>
          </a:p>
          <a:p>
            <a:pPr marL="285750" indent="-285750">
              <a:buFont typeface="Arial" panose="020B0604020202020204" pitchFamily="34" charset="0"/>
              <a:buChar char="•"/>
            </a:pPr>
            <a:r>
              <a:rPr lang="en-CA" dirty="0"/>
              <a:t>We discussed the navigation of </a:t>
            </a:r>
            <a:r>
              <a:rPr lang="en-CA" dirty="0" err="1"/>
              <a:t>Jupyter</a:t>
            </a:r>
            <a:r>
              <a:rPr lang="en-CA" dirty="0"/>
              <a:t> Notebook</a:t>
            </a:r>
          </a:p>
          <a:p>
            <a:pPr marL="285750" indent="-285750">
              <a:buFont typeface="Arial" panose="020B0604020202020204" pitchFamily="34" charset="0"/>
              <a:buChar char="•"/>
            </a:pPr>
            <a:r>
              <a:rPr lang="en-CA" dirty="0"/>
              <a:t>The basic outline for a Python script is demonstrated</a:t>
            </a:r>
          </a:p>
        </p:txBody>
      </p:sp>
    </p:spTree>
    <p:extLst>
      <p:ext uri="{BB962C8B-B14F-4D97-AF65-F5344CB8AC3E}">
        <p14:creationId xmlns:p14="http://schemas.microsoft.com/office/powerpoint/2010/main" val="1372946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Basic 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EBA5726-45B5-20AA-1B07-BD37F81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1771252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6644212-5B04-A9FA-998A-4E5E45D165DE}"/>
              </a:ext>
            </a:extLst>
          </p:cNvPr>
          <p:cNvSpPr>
            <a:spLocks noGrp="1"/>
          </p:cNvSpPr>
          <p:nvPr>
            <p:ph type="body" sz="quarter" idx="10"/>
          </p:nvPr>
        </p:nvSpPr>
        <p:spPr/>
        <p:txBody>
          <a:bodyPr/>
          <a:lstStyle/>
          <a:p>
            <a:r>
              <a:rPr lang="en-CA" dirty="0"/>
              <a:t>There are 5 basic data types in Python</a:t>
            </a:r>
          </a:p>
        </p:txBody>
      </p:sp>
      <p:sp>
        <p:nvSpPr>
          <p:cNvPr id="4" name="Titel 3">
            <a:extLst>
              <a:ext uri="{FF2B5EF4-FFF2-40B4-BE49-F238E27FC236}">
                <a16:creationId xmlns:a16="http://schemas.microsoft.com/office/drawing/2014/main" id="{D95ED8E5-2A00-E18B-DA2B-42FACCA409CA}"/>
              </a:ext>
            </a:extLst>
          </p:cNvPr>
          <p:cNvSpPr>
            <a:spLocks noGrp="1"/>
          </p:cNvSpPr>
          <p:nvPr>
            <p:ph type="title"/>
          </p:nvPr>
        </p:nvSpPr>
        <p:spPr/>
        <p:txBody>
          <a:bodyPr/>
          <a:lstStyle/>
          <a:p>
            <a:r>
              <a:rPr lang="en-CA" dirty="0"/>
              <a:t>Understanding Data Types</a:t>
            </a:r>
          </a:p>
        </p:txBody>
      </p:sp>
      <p:sp>
        <p:nvSpPr>
          <p:cNvPr id="10" name="Rechthoek 9">
            <a:extLst>
              <a:ext uri="{FF2B5EF4-FFF2-40B4-BE49-F238E27FC236}">
                <a16:creationId xmlns:a16="http://schemas.microsoft.com/office/drawing/2014/main" id="{3B4D2706-51DE-8434-8833-B4E5220812FF}"/>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kstvak 10">
            <a:extLst>
              <a:ext uri="{FF2B5EF4-FFF2-40B4-BE49-F238E27FC236}">
                <a16:creationId xmlns:a16="http://schemas.microsoft.com/office/drawing/2014/main" id="{8EA57573-73FF-E96A-76F0-9F1E40489D4E}"/>
              </a:ext>
            </a:extLst>
          </p:cNvPr>
          <p:cNvSpPr txBox="1"/>
          <p:nvPr/>
        </p:nvSpPr>
        <p:spPr>
          <a:xfrm>
            <a:off x="873939" y="3249444"/>
            <a:ext cx="2192942" cy="369332"/>
          </a:xfrm>
          <a:prstGeom prst="rect">
            <a:avLst/>
          </a:prstGeom>
          <a:noFill/>
        </p:spPr>
        <p:txBody>
          <a:bodyPr wrap="square" rtlCol="0">
            <a:spAutoFit/>
          </a:bodyPr>
          <a:lstStyle/>
          <a:p>
            <a:r>
              <a:rPr lang="en-CA" dirty="0"/>
              <a:t>Textual</a:t>
            </a:r>
          </a:p>
        </p:txBody>
      </p:sp>
      <p:sp>
        <p:nvSpPr>
          <p:cNvPr id="12" name="Tekstvak 11">
            <a:extLst>
              <a:ext uri="{FF2B5EF4-FFF2-40B4-BE49-F238E27FC236}">
                <a16:creationId xmlns:a16="http://schemas.microsoft.com/office/drawing/2014/main" id="{AC03ABB8-837F-5236-1EE5-FCB9FAA7DF6E}"/>
              </a:ext>
            </a:extLst>
          </p:cNvPr>
          <p:cNvSpPr txBox="1"/>
          <p:nvPr/>
        </p:nvSpPr>
        <p:spPr>
          <a:xfrm>
            <a:off x="873939" y="4143298"/>
            <a:ext cx="1812616" cy="369332"/>
          </a:xfrm>
          <a:prstGeom prst="rect">
            <a:avLst/>
          </a:prstGeom>
          <a:noFill/>
        </p:spPr>
        <p:txBody>
          <a:bodyPr wrap="square" rtlCol="0">
            <a:spAutoFit/>
          </a:bodyPr>
          <a:lstStyle/>
          <a:p>
            <a:r>
              <a:rPr lang="en-CA" dirty="0"/>
              <a:t>Numerical</a:t>
            </a:r>
          </a:p>
        </p:txBody>
      </p:sp>
      <p:sp>
        <p:nvSpPr>
          <p:cNvPr id="13" name="Tekstvak 12">
            <a:extLst>
              <a:ext uri="{FF2B5EF4-FFF2-40B4-BE49-F238E27FC236}">
                <a16:creationId xmlns:a16="http://schemas.microsoft.com/office/drawing/2014/main" id="{A82EAC57-92B9-E6D8-710F-504A02F1A4FD}"/>
              </a:ext>
            </a:extLst>
          </p:cNvPr>
          <p:cNvSpPr txBox="1"/>
          <p:nvPr/>
        </p:nvSpPr>
        <p:spPr>
          <a:xfrm>
            <a:off x="865848" y="4958834"/>
            <a:ext cx="1812616" cy="369332"/>
          </a:xfrm>
          <a:prstGeom prst="rect">
            <a:avLst/>
          </a:prstGeom>
          <a:noFill/>
        </p:spPr>
        <p:txBody>
          <a:bodyPr wrap="square" rtlCol="0">
            <a:spAutoFit/>
          </a:bodyPr>
          <a:lstStyle/>
          <a:p>
            <a:r>
              <a:rPr lang="en-CA" dirty="0"/>
              <a:t>Booleans</a:t>
            </a:r>
          </a:p>
        </p:txBody>
      </p:sp>
      <p:sp>
        <p:nvSpPr>
          <p:cNvPr id="14" name="Tekstvak 13">
            <a:extLst>
              <a:ext uri="{FF2B5EF4-FFF2-40B4-BE49-F238E27FC236}">
                <a16:creationId xmlns:a16="http://schemas.microsoft.com/office/drawing/2014/main" id="{43D7A46A-1BD5-6AC0-72B2-5BF9DBCA6DDA}"/>
              </a:ext>
            </a:extLst>
          </p:cNvPr>
          <p:cNvSpPr txBox="1"/>
          <p:nvPr/>
        </p:nvSpPr>
        <p:spPr>
          <a:xfrm>
            <a:off x="2977869" y="3255513"/>
            <a:ext cx="902811" cy="369332"/>
          </a:xfrm>
          <a:prstGeom prst="rect">
            <a:avLst/>
          </a:prstGeom>
          <a:noFill/>
        </p:spPr>
        <p:txBody>
          <a:bodyPr wrap="none" rtlCol="0">
            <a:spAutoFit/>
          </a:bodyPr>
          <a:lstStyle/>
          <a:p>
            <a:r>
              <a:rPr lang="en-CA" dirty="0"/>
              <a:t>Strings</a:t>
            </a:r>
          </a:p>
        </p:txBody>
      </p:sp>
      <p:sp>
        <p:nvSpPr>
          <p:cNvPr id="15" name="Tekstvak 14">
            <a:extLst>
              <a:ext uri="{FF2B5EF4-FFF2-40B4-BE49-F238E27FC236}">
                <a16:creationId xmlns:a16="http://schemas.microsoft.com/office/drawing/2014/main" id="{9C235EFB-FBFC-CCE2-1713-6FF13C1754FA}"/>
              </a:ext>
            </a:extLst>
          </p:cNvPr>
          <p:cNvSpPr txBox="1"/>
          <p:nvPr/>
        </p:nvSpPr>
        <p:spPr>
          <a:xfrm>
            <a:off x="2977869" y="4143298"/>
            <a:ext cx="5583580" cy="369332"/>
          </a:xfrm>
          <a:prstGeom prst="rect">
            <a:avLst/>
          </a:prstGeom>
          <a:noFill/>
        </p:spPr>
        <p:txBody>
          <a:bodyPr wrap="none" rtlCol="0">
            <a:spAutoFit/>
          </a:bodyPr>
          <a:lstStyle/>
          <a:p>
            <a:r>
              <a:rPr lang="en-CA" dirty="0"/>
              <a:t>Integer (int), floating point (floats), complex numbers </a:t>
            </a:r>
          </a:p>
        </p:txBody>
      </p:sp>
      <p:sp>
        <p:nvSpPr>
          <p:cNvPr id="16" name="Tekstvak 15">
            <a:extLst>
              <a:ext uri="{FF2B5EF4-FFF2-40B4-BE49-F238E27FC236}">
                <a16:creationId xmlns:a16="http://schemas.microsoft.com/office/drawing/2014/main" id="{4DD53580-B643-95E3-EFFE-3F5943B69EDA}"/>
              </a:ext>
            </a:extLst>
          </p:cNvPr>
          <p:cNvSpPr txBox="1"/>
          <p:nvPr/>
        </p:nvSpPr>
        <p:spPr>
          <a:xfrm>
            <a:off x="3066881" y="4958834"/>
            <a:ext cx="1278940" cy="369332"/>
          </a:xfrm>
          <a:prstGeom prst="rect">
            <a:avLst/>
          </a:prstGeom>
          <a:noFill/>
        </p:spPr>
        <p:txBody>
          <a:bodyPr wrap="none" rtlCol="0">
            <a:spAutoFit/>
          </a:bodyPr>
          <a:lstStyle/>
          <a:p>
            <a:r>
              <a:rPr lang="en-CA" dirty="0"/>
              <a:t>True/False</a:t>
            </a:r>
          </a:p>
        </p:txBody>
      </p:sp>
    </p:spTree>
    <p:extLst>
      <p:ext uri="{BB962C8B-B14F-4D97-AF65-F5344CB8AC3E}">
        <p14:creationId xmlns:p14="http://schemas.microsoft.com/office/powerpoint/2010/main" val="3850512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C0C1E9-9E38-76AB-17AD-2924B494856C}"/>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05D2A532-20AA-6220-D5EE-920EE8EC1B41}"/>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6DA214B-AC4F-7C96-F097-368B202D2A3E}"/>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373CCE9E-DD68-62CA-E507-ED537AF29B70}"/>
              </a:ext>
            </a:extLst>
          </p:cNvPr>
          <p:cNvSpPr txBox="1"/>
          <p:nvPr/>
        </p:nvSpPr>
        <p:spPr>
          <a:xfrm>
            <a:off x="921039" y="2173960"/>
            <a:ext cx="902811" cy="461665"/>
          </a:xfrm>
          <a:prstGeom prst="rect">
            <a:avLst/>
          </a:prstGeom>
          <a:noFill/>
        </p:spPr>
        <p:txBody>
          <a:bodyPr wrap="none" rtlCol="0">
            <a:spAutoFit/>
          </a:bodyPr>
          <a:lstStyle/>
          <a:p>
            <a:r>
              <a:rPr lang="en-CA" sz="2400" b="1" dirty="0">
                <a:solidFill>
                  <a:schemeClr val="bg1"/>
                </a:solidFill>
              </a:rPr>
              <a:t>Lists</a:t>
            </a:r>
          </a:p>
        </p:txBody>
      </p:sp>
      <p:sp>
        <p:nvSpPr>
          <p:cNvPr id="15" name="Tekstvak 14">
            <a:extLst>
              <a:ext uri="{FF2B5EF4-FFF2-40B4-BE49-F238E27FC236}">
                <a16:creationId xmlns:a16="http://schemas.microsoft.com/office/drawing/2014/main" id="{AB98A689-89E2-2264-3D1B-A04E27CFF274}"/>
              </a:ext>
            </a:extLst>
          </p:cNvPr>
          <p:cNvSpPr txBox="1"/>
          <p:nvPr/>
        </p:nvSpPr>
        <p:spPr>
          <a:xfrm>
            <a:off x="6727980" y="2173959"/>
            <a:ext cx="1946367" cy="461665"/>
          </a:xfrm>
          <a:prstGeom prst="rect">
            <a:avLst/>
          </a:prstGeom>
          <a:noFill/>
        </p:spPr>
        <p:txBody>
          <a:bodyPr wrap="none" rtlCol="0">
            <a:spAutoFit/>
          </a:bodyPr>
          <a:lstStyle/>
          <a:p>
            <a:r>
              <a:rPr lang="en-CA" sz="2400" b="1" dirty="0">
                <a:solidFill>
                  <a:schemeClr val="bg1"/>
                </a:solidFill>
              </a:rPr>
              <a:t>Dictionaries</a:t>
            </a:r>
          </a:p>
        </p:txBody>
      </p:sp>
      <p:sp>
        <p:nvSpPr>
          <p:cNvPr id="17" name="Tekstvak 16">
            <a:extLst>
              <a:ext uri="{FF2B5EF4-FFF2-40B4-BE49-F238E27FC236}">
                <a16:creationId xmlns:a16="http://schemas.microsoft.com/office/drawing/2014/main" id="{F4DCA0E8-ECFC-51AA-BFE6-ADB99422C52E}"/>
              </a:ext>
            </a:extLst>
          </p:cNvPr>
          <p:cNvSpPr txBox="1"/>
          <p:nvPr/>
        </p:nvSpPr>
        <p:spPr>
          <a:xfrm>
            <a:off x="555388" y="2892510"/>
            <a:ext cx="6106884" cy="369332"/>
          </a:xfrm>
          <a:prstGeom prst="rect">
            <a:avLst/>
          </a:prstGeom>
          <a:no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a:t>
            </a:r>
            <a:r>
              <a:rPr lang="en-CA" b="0" i="0" u="none" strike="noStrike" noProof="0" dirty="0">
                <a:effectLst/>
                <a:highlight>
                  <a:srgbClr val="FFFF00"/>
                </a:highligh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a:t>
            </a:r>
            <a:r>
              <a:rPr lang="en-CA" b="0" i="0" u="none" strike="noStrike" noProof="0" dirty="0">
                <a:effectLst/>
                <a:highlight>
                  <a:srgbClr val="008080"/>
                </a:highlight>
                <a:latin typeface="system-ui"/>
              </a:rPr>
              <a:t>item3</a:t>
            </a:r>
            <a:r>
              <a:rPr lang="en-CA" b="0" i="0" u="none" strike="noStrike" noProof="0" dirty="0">
                <a:effectLst/>
                <a:latin typeface="system-ui"/>
              </a:rPr>
              <a:t> </a:t>
            </a:r>
            <a:r>
              <a:rPr lang="en-CA" b="0" i="0" u="none" strike="noStrike" noProof="0" dirty="0">
                <a:effectLst/>
                <a:highlight>
                  <a:srgbClr val="FFFF00"/>
                </a:highlight>
                <a:latin typeface="system-ui"/>
              </a:rPr>
              <a:t>]</a:t>
            </a:r>
          </a:p>
        </p:txBody>
      </p:sp>
      <p:sp>
        <p:nvSpPr>
          <p:cNvPr id="19" name="Tekstvak 18">
            <a:extLst>
              <a:ext uri="{FF2B5EF4-FFF2-40B4-BE49-F238E27FC236}">
                <a16:creationId xmlns:a16="http://schemas.microsoft.com/office/drawing/2014/main" id="{78D30A46-F42C-C2E3-8D0A-37B8E0CF8F5B}"/>
              </a:ext>
            </a:extLst>
          </p:cNvPr>
          <p:cNvSpPr txBox="1"/>
          <p:nvPr/>
        </p:nvSpPr>
        <p:spPr>
          <a:xfrm>
            <a:off x="5521540" y="2892509"/>
            <a:ext cx="6106884" cy="369332"/>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a:effectLst/>
                <a:highlight>
                  <a:srgbClr val="FFFF00"/>
                </a:highlight>
                <a:latin typeface="system-ui"/>
              </a:rPr>
              <a:t>{</a:t>
            </a:r>
            <a:r>
              <a:rPr lang="en-CA" b="0" i="0" u="none" strike="noStrike" noProof="0" dirty="0">
                <a:effectLst/>
                <a:highlight>
                  <a:srgbClr val="C0C0C0"/>
                </a:highlight>
                <a:latin typeface="system-ui"/>
              </a:rPr>
              <a:t>"key1”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C0C0C0"/>
                </a:highlight>
                <a:latin typeface="system-ui"/>
              </a:rPr>
              <a:t>"key2”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 </a:t>
            </a:r>
            <a:r>
              <a:rPr lang="en-CA" b="0" i="0" u="none" strike="noStrike" noProof="0" dirty="0">
                <a:effectLst/>
                <a:highlight>
                  <a:srgbClr val="FFFF00"/>
                </a:highlight>
                <a:latin typeface="system-ui"/>
              </a:rPr>
              <a:t>}</a:t>
            </a:r>
          </a:p>
        </p:txBody>
      </p:sp>
      <p:sp>
        <p:nvSpPr>
          <p:cNvPr id="21" name="Tekstvak 20">
            <a:extLst>
              <a:ext uri="{FF2B5EF4-FFF2-40B4-BE49-F238E27FC236}">
                <a16:creationId xmlns:a16="http://schemas.microsoft.com/office/drawing/2014/main" id="{81A6D92C-E248-516D-4187-2FE1851C26C4}"/>
              </a:ext>
            </a:extLst>
          </p:cNvPr>
          <p:cNvSpPr txBox="1"/>
          <p:nvPr/>
        </p:nvSpPr>
        <p:spPr>
          <a:xfrm>
            <a:off x="5521541" y="3448096"/>
            <a:ext cx="6257376" cy="1754326"/>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a:t>
            </a:r>
          </a:p>
          <a:p>
            <a:pPr lvl="1" algn="l"/>
            <a:r>
              <a:rPr lang="en-CA" dirty="0">
                <a:latin typeface="system-ui"/>
              </a:rPr>
              <a:t>	          </a:t>
            </a:r>
            <a:r>
              <a:rPr lang="en-CA" b="0" i="0" u="none" strike="noStrike" noProof="0" dirty="0">
                <a:effectLst/>
                <a:latin typeface="system-ui"/>
              </a:rPr>
              <a:t>} </a:t>
            </a:r>
          </a:p>
        </p:txBody>
      </p:sp>
      <p:sp>
        <p:nvSpPr>
          <p:cNvPr id="2" name="Tekstvak 1">
            <a:extLst>
              <a:ext uri="{FF2B5EF4-FFF2-40B4-BE49-F238E27FC236}">
                <a16:creationId xmlns:a16="http://schemas.microsoft.com/office/drawing/2014/main" id="{68BEDB19-1F3E-F118-4D82-62A192F27CDA}"/>
              </a:ext>
            </a:extLst>
          </p:cNvPr>
          <p:cNvSpPr txBox="1"/>
          <p:nvPr/>
        </p:nvSpPr>
        <p:spPr>
          <a:xfrm>
            <a:off x="555388" y="3561624"/>
            <a:ext cx="4435830" cy="369332"/>
          </a:xfrm>
          <a:prstGeom prst="rect">
            <a:avLst/>
          </a:prstGeom>
          <a:noFill/>
        </p:spPr>
        <p:txBody>
          <a:bodyPr wrap="none" rtlCol="0">
            <a:spAutoFit/>
          </a:bodyPr>
          <a:lstStyle/>
          <a:p>
            <a:r>
              <a:rPr lang="en-CA" dirty="0" err="1"/>
              <a:t>my_list</a:t>
            </a:r>
            <a:r>
              <a:rPr lang="en-CA" dirty="0"/>
              <a:t> = [“subj_01”, “subj_02”, “subj_03”]</a:t>
            </a:r>
          </a:p>
        </p:txBody>
      </p:sp>
    </p:spTree>
    <p:extLst>
      <p:ext uri="{BB962C8B-B14F-4D97-AF65-F5344CB8AC3E}">
        <p14:creationId xmlns:p14="http://schemas.microsoft.com/office/powerpoint/2010/main" val="1670226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F7A1D5A-7E10-15C6-1E67-457B8C1FBE06}"/>
              </a:ext>
            </a:extLst>
          </p:cNvPr>
          <p:cNvSpPr>
            <a:spLocks noGrp="1"/>
          </p:cNvSpPr>
          <p:nvPr>
            <p:ph type="body" sz="quarter" idx="10"/>
          </p:nvPr>
        </p:nvSpPr>
        <p:spPr/>
        <p:txBody>
          <a:bodyPr/>
          <a:lstStyle/>
          <a:p>
            <a:r>
              <a:rPr lang="en-CA" dirty="0"/>
              <a:t>Offset from the start</a:t>
            </a:r>
          </a:p>
        </p:txBody>
      </p:sp>
      <p:sp>
        <p:nvSpPr>
          <p:cNvPr id="4" name="Titel 3">
            <a:extLst>
              <a:ext uri="{FF2B5EF4-FFF2-40B4-BE49-F238E27FC236}">
                <a16:creationId xmlns:a16="http://schemas.microsoft.com/office/drawing/2014/main" id="{B485A14F-D2E6-08DE-CFFA-AAD77E6B5F16}"/>
              </a:ext>
            </a:extLst>
          </p:cNvPr>
          <p:cNvSpPr>
            <a:spLocks noGrp="1"/>
          </p:cNvSpPr>
          <p:nvPr>
            <p:ph type="title"/>
          </p:nvPr>
        </p:nvSpPr>
        <p:spPr/>
        <p:txBody>
          <a:bodyPr/>
          <a:lstStyle/>
          <a:p>
            <a:r>
              <a:rPr lang="en-CA" dirty="0"/>
              <a:t>Indexing</a:t>
            </a:r>
          </a:p>
        </p:txBody>
      </p:sp>
      <p:sp>
        <p:nvSpPr>
          <p:cNvPr id="5" name="Rechthoek 4">
            <a:extLst>
              <a:ext uri="{FF2B5EF4-FFF2-40B4-BE49-F238E27FC236}">
                <a16:creationId xmlns:a16="http://schemas.microsoft.com/office/drawing/2014/main" id="{6468DB15-C0F5-A90C-19CC-0A5B20216D37}"/>
              </a:ext>
            </a:extLst>
          </p:cNvPr>
          <p:cNvSpPr>
            <a:spLocks noGrp="1" noRot="1" noMove="1" noResize="1" noEditPoints="1" noAdjustHandles="1" noChangeArrowheads="1" noChangeShapeType="1"/>
          </p:cNvSpPr>
          <p:nvPr/>
        </p:nvSpPr>
        <p:spPr>
          <a:xfrm>
            <a:off x="0" y="2646947"/>
            <a:ext cx="12192000" cy="4211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4" name="Groep 23">
            <a:extLst>
              <a:ext uri="{FF2B5EF4-FFF2-40B4-BE49-F238E27FC236}">
                <a16:creationId xmlns:a16="http://schemas.microsoft.com/office/drawing/2014/main" id="{1A353119-8FE3-680A-7B5E-17234DEEA1BB}"/>
              </a:ext>
            </a:extLst>
          </p:cNvPr>
          <p:cNvGrpSpPr/>
          <p:nvPr/>
        </p:nvGrpSpPr>
        <p:grpSpPr>
          <a:xfrm>
            <a:off x="163687" y="2593375"/>
            <a:ext cx="4551246" cy="1612367"/>
            <a:chOff x="2009496" y="3426577"/>
            <a:chExt cx="4551246" cy="1612367"/>
          </a:xfrm>
        </p:grpSpPr>
        <p:sp>
          <p:nvSpPr>
            <p:cNvPr id="2" name="Tekstvak 1">
              <a:extLst>
                <a:ext uri="{FF2B5EF4-FFF2-40B4-BE49-F238E27FC236}">
                  <a16:creationId xmlns:a16="http://schemas.microsoft.com/office/drawing/2014/main" id="{E79494BA-1A41-183A-0E70-A7A53E86C599}"/>
                </a:ext>
              </a:extLst>
            </p:cNvPr>
            <p:cNvSpPr txBox="1"/>
            <p:nvPr/>
          </p:nvSpPr>
          <p:spPr>
            <a:xfrm>
              <a:off x="2009496" y="3985598"/>
              <a:ext cx="4551246" cy="369332"/>
            </a:xfrm>
            <a:prstGeom prst="rect">
              <a:avLst/>
            </a:prstGeom>
            <a:noFill/>
          </p:spPr>
          <p:txBody>
            <a:bodyPr wrap="none" rtlCol="0">
              <a:spAutoFit/>
            </a:bodyPr>
            <a:lstStyle/>
            <a:p>
              <a:r>
                <a:rPr lang="en-CA" dirty="0" err="1">
                  <a:solidFill>
                    <a:schemeClr val="bg2">
                      <a:lumMod val="75000"/>
                    </a:schemeClr>
                  </a:solidFill>
                </a:rPr>
                <a:t>subj_list</a:t>
              </a:r>
              <a:r>
                <a:rPr lang="en-CA" dirty="0">
                  <a:solidFill>
                    <a:schemeClr val="bg2">
                      <a:lumMod val="75000"/>
                    </a:schemeClr>
                  </a:solidFill>
                </a:rPr>
                <a:t> = [“subj_01”, “subj_02”, “subj_03”]</a:t>
              </a:r>
            </a:p>
          </p:txBody>
        </p:sp>
        <p:cxnSp>
          <p:nvCxnSpPr>
            <p:cNvPr id="7" name="Rechte verbindingslijn 6">
              <a:extLst>
                <a:ext uri="{FF2B5EF4-FFF2-40B4-BE49-F238E27FC236}">
                  <a16:creationId xmlns:a16="http://schemas.microsoft.com/office/drawing/2014/main" id="{9F74C65D-3AEB-368E-F8C2-9D0E06B70A5C}"/>
                </a:ext>
              </a:extLst>
            </p:cNvPr>
            <p:cNvCxnSpPr/>
            <p:nvPr/>
          </p:nvCxnSpPr>
          <p:spPr>
            <a:xfrm>
              <a:off x="3127235" y="3685831"/>
              <a:ext cx="0" cy="1058778"/>
            </a:xfrm>
            <a:prstGeom prst="line">
              <a:avLst/>
            </a:prstGeom>
          </p:spPr>
          <p:style>
            <a:lnRef idx="3">
              <a:schemeClr val="accent6"/>
            </a:lnRef>
            <a:fillRef idx="0">
              <a:schemeClr val="accent6"/>
            </a:fillRef>
            <a:effectRef idx="2">
              <a:schemeClr val="accent6"/>
            </a:effectRef>
            <a:fontRef idx="minor">
              <a:schemeClr val="tx1"/>
            </a:fontRef>
          </p:style>
        </p:cxnSp>
        <p:sp>
          <p:nvSpPr>
            <p:cNvPr id="8" name="Tekstvak 7">
              <a:extLst>
                <a:ext uri="{FF2B5EF4-FFF2-40B4-BE49-F238E27FC236}">
                  <a16:creationId xmlns:a16="http://schemas.microsoft.com/office/drawing/2014/main" id="{EB6347C2-1CEC-9F87-81D4-704F13F2D238}"/>
                </a:ext>
              </a:extLst>
            </p:cNvPr>
            <p:cNvSpPr txBox="1"/>
            <p:nvPr/>
          </p:nvSpPr>
          <p:spPr>
            <a:xfrm>
              <a:off x="3583004" y="3426577"/>
              <a:ext cx="312906" cy="369332"/>
            </a:xfrm>
            <a:prstGeom prst="rect">
              <a:avLst/>
            </a:prstGeom>
            <a:noFill/>
          </p:spPr>
          <p:txBody>
            <a:bodyPr wrap="none" rtlCol="0">
              <a:spAutoFit/>
            </a:bodyPr>
            <a:lstStyle/>
            <a:p>
              <a:r>
                <a:rPr lang="en-CA" dirty="0"/>
                <a:t>0</a:t>
              </a:r>
            </a:p>
          </p:txBody>
        </p:sp>
        <p:sp>
          <p:nvSpPr>
            <p:cNvPr id="9" name="Accolades 8">
              <a:extLst>
                <a:ext uri="{FF2B5EF4-FFF2-40B4-BE49-F238E27FC236}">
                  <a16:creationId xmlns:a16="http://schemas.microsoft.com/office/drawing/2014/main" id="{A5BC3AEA-BBBB-1B5A-CBC8-515A105622BC}"/>
                </a:ext>
              </a:extLst>
            </p:cNvPr>
            <p:cNvSpPr/>
            <p:nvPr/>
          </p:nvSpPr>
          <p:spPr>
            <a:xfrm rot="5400000">
              <a:off x="3340493"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0" name="Accolades 9">
              <a:extLst>
                <a:ext uri="{FF2B5EF4-FFF2-40B4-BE49-F238E27FC236}">
                  <a16:creationId xmlns:a16="http://schemas.microsoft.com/office/drawing/2014/main" id="{B185C462-F8AE-BB20-502C-9E3EC6B90BDC}"/>
                </a:ext>
              </a:extLst>
            </p:cNvPr>
            <p:cNvSpPr/>
            <p:nvPr/>
          </p:nvSpPr>
          <p:spPr>
            <a:xfrm rot="5400000">
              <a:off x="4362175"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1" name="Accolades 10">
              <a:extLst>
                <a:ext uri="{FF2B5EF4-FFF2-40B4-BE49-F238E27FC236}">
                  <a16:creationId xmlns:a16="http://schemas.microsoft.com/office/drawing/2014/main" id="{E5E7080F-73A5-25B5-E15C-E96C09CFD2C2}"/>
                </a:ext>
              </a:extLst>
            </p:cNvPr>
            <p:cNvSpPr/>
            <p:nvPr/>
          </p:nvSpPr>
          <p:spPr>
            <a:xfrm rot="5400000">
              <a:off x="5506442" y="3963775"/>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2" name="Tekstvak 11">
              <a:extLst>
                <a:ext uri="{FF2B5EF4-FFF2-40B4-BE49-F238E27FC236}">
                  <a16:creationId xmlns:a16="http://schemas.microsoft.com/office/drawing/2014/main" id="{F9BA2349-DDC0-9CD3-A01C-8D9A832C6481}"/>
                </a:ext>
              </a:extLst>
            </p:cNvPr>
            <p:cNvSpPr txBox="1"/>
            <p:nvPr/>
          </p:nvSpPr>
          <p:spPr>
            <a:xfrm>
              <a:off x="4604685" y="3426577"/>
              <a:ext cx="312906" cy="369332"/>
            </a:xfrm>
            <a:prstGeom prst="rect">
              <a:avLst/>
            </a:prstGeom>
            <a:noFill/>
          </p:spPr>
          <p:txBody>
            <a:bodyPr wrap="none" rtlCol="0">
              <a:spAutoFit/>
            </a:bodyPr>
            <a:lstStyle/>
            <a:p>
              <a:r>
                <a:rPr lang="en-CA" dirty="0"/>
                <a:t>1</a:t>
              </a:r>
            </a:p>
          </p:txBody>
        </p:sp>
        <p:sp>
          <p:nvSpPr>
            <p:cNvPr id="13" name="Tekstvak 12">
              <a:extLst>
                <a:ext uri="{FF2B5EF4-FFF2-40B4-BE49-F238E27FC236}">
                  <a16:creationId xmlns:a16="http://schemas.microsoft.com/office/drawing/2014/main" id="{7BCDD9C6-AA21-5235-F424-953EE9AE608C}"/>
                </a:ext>
              </a:extLst>
            </p:cNvPr>
            <p:cNvSpPr txBox="1"/>
            <p:nvPr/>
          </p:nvSpPr>
          <p:spPr>
            <a:xfrm>
              <a:off x="5748952" y="3426577"/>
              <a:ext cx="312906" cy="369332"/>
            </a:xfrm>
            <a:prstGeom prst="rect">
              <a:avLst/>
            </a:prstGeom>
            <a:noFill/>
          </p:spPr>
          <p:txBody>
            <a:bodyPr wrap="none" rtlCol="0">
              <a:spAutoFit/>
            </a:bodyPr>
            <a:lstStyle/>
            <a:p>
              <a:r>
                <a:rPr lang="en-CA" dirty="0"/>
                <a:t>2</a:t>
              </a:r>
            </a:p>
          </p:txBody>
        </p:sp>
        <p:sp>
          <p:nvSpPr>
            <p:cNvPr id="14" name="Tekstvak 13">
              <a:extLst>
                <a:ext uri="{FF2B5EF4-FFF2-40B4-BE49-F238E27FC236}">
                  <a16:creationId xmlns:a16="http://schemas.microsoft.com/office/drawing/2014/main" id="{2DADE891-02DD-4B4A-F12A-D10083D7EF33}"/>
                </a:ext>
              </a:extLst>
            </p:cNvPr>
            <p:cNvSpPr txBox="1"/>
            <p:nvPr/>
          </p:nvSpPr>
          <p:spPr>
            <a:xfrm>
              <a:off x="5710480" y="4646833"/>
              <a:ext cx="389850" cy="369332"/>
            </a:xfrm>
            <a:prstGeom prst="rect">
              <a:avLst/>
            </a:prstGeom>
            <a:noFill/>
          </p:spPr>
          <p:txBody>
            <a:bodyPr wrap="none" rtlCol="0">
              <a:spAutoFit/>
            </a:bodyPr>
            <a:lstStyle/>
            <a:p>
              <a:r>
                <a:rPr lang="en-CA" dirty="0"/>
                <a:t>-1</a:t>
              </a:r>
            </a:p>
          </p:txBody>
        </p:sp>
        <p:sp>
          <p:nvSpPr>
            <p:cNvPr id="15" name="Tekstvak 14">
              <a:extLst>
                <a:ext uri="{FF2B5EF4-FFF2-40B4-BE49-F238E27FC236}">
                  <a16:creationId xmlns:a16="http://schemas.microsoft.com/office/drawing/2014/main" id="{0EFEEFD0-3EEE-0EB6-34FD-B5A4B26E7A04}"/>
                </a:ext>
              </a:extLst>
            </p:cNvPr>
            <p:cNvSpPr txBox="1"/>
            <p:nvPr/>
          </p:nvSpPr>
          <p:spPr>
            <a:xfrm>
              <a:off x="4557902" y="4654197"/>
              <a:ext cx="389850" cy="369332"/>
            </a:xfrm>
            <a:prstGeom prst="rect">
              <a:avLst/>
            </a:prstGeom>
            <a:noFill/>
          </p:spPr>
          <p:txBody>
            <a:bodyPr wrap="none" rtlCol="0">
              <a:spAutoFit/>
            </a:bodyPr>
            <a:lstStyle/>
            <a:p>
              <a:r>
                <a:rPr lang="en-CA" dirty="0"/>
                <a:t>-2</a:t>
              </a:r>
            </a:p>
          </p:txBody>
        </p:sp>
        <p:sp>
          <p:nvSpPr>
            <p:cNvPr id="16" name="Tekstvak 15">
              <a:extLst>
                <a:ext uri="{FF2B5EF4-FFF2-40B4-BE49-F238E27FC236}">
                  <a16:creationId xmlns:a16="http://schemas.microsoft.com/office/drawing/2014/main" id="{55282926-8CB4-A523-14B0-F882E41382C5}"/>
                </a:ext>
              </a:extLst>
            </p:cNvPr>
            <p:cNvSpPr txBox="1"/>
            <p:nvPr/>
          </p:nvSpPr>
          <p:spPr>
            <a:xfrm>
              <a:off x="3506060" y="4669612"/>
              <a:ext cx="389850" cy="369332"/>
            </a:xfrm>
            <a:prstGeom prst="rect">
              <a:avLst/>
            </a:prstGeom>
            <a:noFill/>
          </p:spPr>
          <p:txBody>
            <a:bodyPr wrap="none" rtlCol="0">
              <a:spAutoFit/>
            </a:bodyPr>
            <a:lstStyle/>
            <a:p>
              <a:r>
                <a:rPr lang="en-CA" dirty="0"/>
                <a:t>-3</a:t>
              </a:r>
            </a:p>
          </p:txBody>
        </p:sp>
      </p:grpSp>
      <p:sp>
        <p:nvSpPr>
          <p:cNvPr id="17" name="Tekstvak 16">
            <a:extLst>
              <a:ext uri="{FF2B5EF4-FFF2-40B4-BE49-F238E27FC236}">
                <a16:creationId xmlns:a16="http://schemas.microsoft.com/office/drawing/2014/main" id="{98B31CC4-129C-9D31-6909-57AA29A4CB7C}"/>
              </a:ext>
            </a:extLst>
          </p:cNvPr>
          <p:cNvSpPr txBox="1"/>
          <p:nvPr/>
        </p:nvSpPr>
        <p:spPr>
          <a:xfrm>
            <a:off x="170502" y="5073891"/>
            <a:ext cx="1790700" cy="369332"/>
          </a:xfrm>
          <a:prstGeom prst="rect">
            <a:avLst/>
          </a:prstGeom>
          <a:noFill/>
        </p:spPr>
        <p:txBody>
          <a:bodyPr wrap="square" rtlCol="0">
            <a:spAutoFit/>
          </a:bodyPr>
          <a:lstStyle/>
          <a:p>
            <a:r>
              <a:rPr lang="en-CA" dirty="0" err="1"/>
              <a:t>subj_list</a:t>
            </a:r>
            <a:r>
              <a:rPr lang="en-CA" dirty="0"/>
              <a:t>[0]</a:t>
            </a:r>
          </a:p>
        </p:txBody>
      </p:sp>
      <p:cxnSp>
        <p:nvCxnSpPr>
          <p:cNvPr id="19" name="Rechte verbindingslijn met pijl 18">
            <a:extLst>
              <a:ext uri="{FF2B5EF4-FFF2-40B4-BE49-F238E27FC236}">
                <a16:creationId xmlns:a16="http://schemas.microsoft.com/office/drawing/2014/main" id="{C1919293-95FE-AA98-8BF7-CF0F2B801E4A}"/>
              </a:ext>
            </a:extLst>
          </p:cNvPr>
          <p:cNvCxnSpPr>
            <a:cxnSpLocks/>
          </p:cNvCxnSpPr>
          <p:nvPr/>
        </p:nvCxnSpPr>
        <p:spPr>
          <a:xfrm>
            <a:off x="1523052"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kstvak 19">
            <a:extLst>
              <a:ext uri="{FF2B5EF4-FFF2-40B4-BE49-F238E27FC236}">
                <a16:creationId xmlns:a16="http://schemas.microsoft.com/office/drawing/2014/main" id="{C0209ACE-107A-F3F1-A722-A00269343E34}"/>
              </a:ext>
            </a:extLst>
          </p:cNvPr>
          <p:cNvSpPr txBox="1"/>
          <p:nvPr/>
        </p:nvSpPr>
        <p:spPr>
          <a:xfrm>
            <a:off x="2336450" y="5073891"/>
            <a:ext cx="1151277" cy="369332"/>
          </a:xfrm>
          <a:prstGeom prst="rect">
            <a:avLst/>
          </a:prstGeom>
          <a:noFill/>
        </p:spPr>
        <p:txBody>
          <a:bodyPr wrap="none" rtlCol="0">
            <a:spAutoFit/>
          </a:bodyPr>
          <a:lstStyle/>
          <a:p>
            <a:r>
              <a:rPr lang="en-CA" dirty="0"/>
              <a:t>“subj_01”</a:t>
            </a:r>
          </a:p>
        </p:txBody>
      </p:sp>
      <p:sp>
        <p:nvSpPr>
          <p:cNvPr id="21" name="Tekstvak 20">
            <a:extLst>
              <a:ext uri="{FF2B5EF4-FFF2-40B4-BE49-F238E27FC236}">
                <a16:creationId xmlns:a16="http://schemas.microsoft.com/office/drawing/2014/main" id="{09F81C1E-C2DB-EE9F-25E5-412DBCAE7C98}"/>
              </a:ext>
            </a:extLst>
          </p:cNvPr>
          <p:cNvSpPr txBox="1"/>
          <p:nvPr/>
        </p:nvSpPr>
        <p:spPr>
          <a:xfrm>
            <a:off x="168308" y="5766388"/>
            <a:ext cx="1790700" cy="369332"/>
          </a:xfrm>
          <a:prstGeom prst="rect">
            <a:avLst/>
          </a:prstGeom>
          <a:noFill/>
        </p:spPr>
        <p:txBody>
          <a:bodyPr wrap="square" rtlCol="0">
            <a:spAutoFit/>
          </a:bodyPr>
          <a:lstStyle/>
          <a:p>
            <a:r>
              <a:rPr lang="en-CA" dirty="0" err="1"/>
              <a:t>subj_list</a:t>
            </a:r>
            <a:r>
              <a:rPr lang="en-CA" dirty="0"/>
              <a:t>[1:]</a:t>
            </a:r>
          </a:p>
        </p:txBody>
      </p:sp>
      <p:cxnSp>
        <p:nvCxnSpPr>
          <p:cNvPr id="22" name="Rechte verbindingslijn met pijl 21">
            <a:extLst>
              <a:ext uri="{FF2B5EF4-FFF2-40B4-BE49-F238E27FC236}">
                <a16:creationId xmlns:a16="http://schemas.microsoft.com/office/drawing/2014/main" id="{AE7B9987-1D11-0E9D-4678-8788BE3A2692}"/>
              </a:ext>
            </a:extLst>
          </p:cNvPr>
          <p:cNvCxnSpPr>
            <a:cxnSpLocks/>
          </p:cNvCxnSpPr>
          <p:nvPr/>
        </p:nvCxnSpPr>
        <p:spPr>
          <a:xfrm>
            <a:off x="1523053"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kstvak 22">
            <a:extLst>
              <a:ext uri="{FF2B5EF4-FFF2-40B4-BE49-F238E27FC236}">
                <a16:creationId xmlns:a16="http://schemas.microsoft.com/office/drawing/2014/main" id="{CC95B757-89FB-A5EA-ECCE-1692FBCA30F3}"/>
              </a:ext>
            </a:extLst>
          </p:cNvPr>
          <p:cNvSpPr txBox="1"/>
          <p:nvPr/>
        </p:nvSpPr>
        <p:spPr>
          <a:xfrm>
            <a:off x="2274625" y="5766388"/>
            <a:ext cx="2287806" cy="369332"/>
          </a:xfrm>
          <a:prstGeom prst="rect">
            <a:avLst/>
          </a:prstGeom>
          <a:noFill/>
        </p:spPr>
        <p:txBody>
          <a:bodyPr wrap="none" rtlCol="0">
            <a:spAutoFit/>
          </a:bodyPr>
          <a:lstStyle/>
          <a:p>
            <a:r>
              <a:rPr lang="en-CA" dirty="0"/>
              <a:t>[“subj_02”, subj_03”]</a:t>
            </a:r>
          </a:p>
        </p:txBody>
      </p:sp>
      <p:sp>
        <p:nvSpPr>
          <p:cNvPr id="6" name="Tekstvak 5">
            <a:extLst>
              <a:ext uri="{FF2B5EF4-FFF2-40B4-BE49-F238E27FC236}">
                <a16:creationId xmlns:a16="http://schemas.microsoft.com/office/drawing/2014/main" id="{46D937F4-9163-033D-79C1-D9294AB6B287}"/>
              </a:ext>
            </a:extLst>
          </p:cNvPr>
          <p:cNvSpPr txBox="1"/>
          <p:nvPr/>
        </p:nvSpPr>
        <p:spPr>
          <a:xfrm>
            <a:off x="1266940" y="2251505"/>
            <a:ext cx="652102" cy="369332"/>
          </a:xfrm>
          <a:prstGeom prst="rect">
            <a:avLst/>
          </a:prstGeom>
          <a:noFill/>
        </p:spPr>
        <p:txBody>
          <a:bodyPr wrap="none" rtlCol="0">
            <a:spAutoFit/>
          </a:bodyPr>
          <a:lstStyle/>
          <a:p>
            <a:r>
              <a:rPr lang="en-CA" dirty="0">
                <a:solidFill>
                  <a:schemeClr val="bg1"/>
                </a:solidFill>
              </a:rPr>
              <a:t>Lists</a:t>
            </a:r>
          </a:p>
        </p:txBody>
      </p:sp>
      <p:sp>
        <p:nvSpPr>
          <p:cNvPr id="18" name="Tekstvak 17">
            <a:extLst>
              <a:ext uri="{FF2B5EF4-FFF2-40B4-BE49-F238E27FC236}">
                <a16:creationId xmlns:a16="http://schemas.microsoft.com/office/drawing/2014/main" id="{E14201C1-ED98-26CB-AD83-22D12FA4F802}"/>
              </a:ext>
            </a:extLst>
          </p:cNvPr>
          <p:cNvSpPr txBox="1"/>
          <p:nvPr/>
        </p:nvSpPr>
        <p:spPr>
          <a:xfrm>
            <a:off x="6019571" y="2255569"/>
            <a:ext cx="1391728" cy="369332"/>
          </a:xfrm>
          <a:prstGeom prst="rect">
            <a:avLst/>
          </a:prstGeom>
          <a:noFill/>
        </p:spPr>
        <p:txBody>
          <a:bodyPr wrap="none" rtlCol="0">
            <a:spAutoFit/>
          </a:bodyPr>
          <a:lstStyle/>
          <a:p>
            <a:r>
              <a:rPr lang="en-CA" dirty="0">
                <a:solidFill>
                  <a:schemeClr val="bg1"/>
                </a:solidFill>
              </a:rPr>
              <a:t>Dictionaries</a:t>
            </a:r>
          </a:p>
        </p:txBody>
      </p:sp>
      <p:sp>
        <p:nvSpPr>
          <p:cNvPr id="25" name="Tekstvak 24">
            <a:extLst>
              <a:ext uri="{FF2B5EF4-FFF2-40B4-BE49-F238E27FC236}">
                <a16:creationId xmlns:a16="http://schemas.microsoft.com/office/drawing/2014/main" id="{2F9190B5-D1B7-D38C-3F41-D1B190DB7F1B}"/>
              </a:ext>
            </a:extLst>
          </p:cNvPr>
          <p:cNvSpPr txBox="1"/>
          <p:nvPr/>
        </p:nvSpPr>
        <p:spPr>
          <a:xfrm>
            <a:off x="5522793" y="2736560"/>
            <a:ext cx="6257376" cy="1754326"/>
          </a:xfrm>
          <a:prstGeom prst="rect">
            <a:avLst/>
          </a:prstGeom>
          <a:noFill/>
        </p:spPr>
        <p:txBody>
          <a:bodyPr wrap="square">
            <a:spAutoFit/>
          </a:bodyPr>
          <a:lstStyle/>
          <a:p>
            <a:pPr lvl="1" algn="l"/>
            <a:r>
              <a:rPr lang="en-CA" b="0" i="0" u="none" strike="noStrike" noProof="0" dirty="0" err="1">
                <a:solidFill>
                  <a:schemeClr val="bg2">
                    <a:lumMod val="75000"/>
                  </a:schemeClr>
                </a:solidFill>
                <a:effectLst/>
                <a:latin typeface="system-ui"/>
              </a:rPr>
              <a:t>my_dict</a:t>
            </a:r>
            <a:r>
              <a:rPr lang="en-CA" b="0" i="0" u="none" strike="noStrike" noProof="0" dirty="0">
                <a:solidFill>
                  <a:schemeClr val="bg2">
                    <a:lumMod val="75000"/>
                  </a:schemeClr>
                </a:solidFill>
                <a:effectLst/>
                <a:latin typeface="system-ui"/>
              </a:rPr>
              <a:t> = {</a:t>
            </a:r>
          </a:p>
          <a:p>
            <a:pPr lvl="1" algn="l"/>
            <a:r>
              <a:rPr lang="en-CA" b="0" i="0" u="none" strike="noStrike" noProof="0" dirty="0">
                <a:solidFill>
                  <a:schemeClr val="bg2">
                    <a:lumMod val="75000"/>
                  </a:schemeClr>
                </a:solidFill>
                <a:effectLst/>
                <a:latin typeface="system-ui"/>
              </a:rPr>
              <a:t>	           "</a:t>
            </a:r>
            <a:r>
              <a:rPr lang="en-CA" b="0" i="0" u="none" strike="noStrike" noProof="0" dirty="0" err="1">
                <a:solidFill>
                  <a:schemeClr val="bg2">
                    <a:lumMod val="75000"/>
                  </a:schemeClr>
                </a:solidFill>
                <a:effectLst/>
                <a:latin typeface="system-ui"/>
              </a:rPr>
              <a:t>ppID</a:t>
            </a:r>
            <a:r>
              <a:rPr lang="en-CA" b="0" i="0" u="none" strike="noStrike" noProof="0" dirty="0">
                <a:solidFill>
                  <a:schemeClr val="bg2">
                    <a:lumMod val="75000"/>
                  </a:schemeClr>
                </a:solidFill>
                <a:effectLst/>
                <a:latin typeface="system-ui"/>
              </a:rPr>
              <a:t>": 1, </a:t>
            </a:r>
          </a:p>
          <a:p>
            <a:pPr lvl="1" algn="l"/>
            <a:r>
              <a:rPr lang="en-CA" b="0" i="0" u="none" strike="noStrike" noProof="0" dirty="0">
                <a:solidFill>
                  <a:schemeClr val="bg2">
                    <a:lumMod val="75000"/>
                  </a:schemeClr>
                </a:solidFill>
                <a:effectLst/>
                <a:latin typeface="system-ui"/>
              </a:rPr>
              <a:t>	</a:t>
            </a:r>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"sensor": "Sensor", </a:t>
            </a:r>
          </a:p>
          <a:p>
            <a:pPr lvl="1" algn="l"/>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"data": [14, 47, 41, 6, 35, 12, 27, 48, 0, 25, 11, 		         36, 26, 28, 32]</a:t>
            </a:r>
          </a:p>
          <a:p>
            <a:pPr lvl="1" algn="l"/>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 </a:t>
            </a:r>
          </a:p>
        </p:txBody>
      </p:sp>
      <p:sp>
        <p:nvSpPr>
          <p:cNvPr id="26" name="Tekstvak 25">
            <a:extLst>
              <a:ext uri="{FF2B5EF4-FFF2-40B4-BE49-F238E27FC236}">
                <a16:creationId xmlns:a16="http://schemas.microsoft.com/office/drawing/2014/main" id="{D5A7A4FF-6D2E-E413-3A2D-248A3141E8B3}"/>
              </a:ext>
            </a:extLst>
          </p:cNvPr>
          <p:cNvSpPr txBox="1"/>
          <p:nvPr/>
        </p:nvSpPr>
        <p:spPr>
          <a:xfrm>
            <a:off x="6019571" y="5073891"/>
            <a:ext cx="1820839" cy="369332"/>
          </a:xfrm>
          <a:prstGeom prst="rect">
            <a:avLst/>
          </a:prstGeom>
          <a:noFill/>
        </p:spPr>
        <p:txBody>
          <a:bodyPr wrap="square" rtlCol="0">
            <a:spAutoFit/>
          </a:bodyPr>
          <a:lstStyle/>
          <a:p>
            <a:r>
              <a:rPr lang="en-CA" dirty="0" err="1"/>
              <a:t>my_dict</a:t>
            </a:r>
            <a:r>
              <a:rPr lang="en-CA" dirty="0"/>
              <a:t>[”data”]</a:t>
            </a:r>
          </a:p>
        </p:txBody>
      </p:sp>
      <p:sp>
        <p:nvSpPr>
          <p:cNvPr id="27" name="Tekstvak 26">
            <a:extLst>
              <a:ext uri="{FF2B5EF4-FFF2-40B4-BE49-F238E27FC236}">
                <a16:creationId xmlns:a16="http://schemas.microsoft.com/office/drawing/2014/main" id="{DC017E70-77F5-447D-4C71-4B57704E7195}"/>
              </a:ext>
            </a:extLst>
          </p:cNvPr>
          <p:cNvSpPr txBox="1"/>
          <p:nvPr/>
        </p:nvSpPr>
        <p:spPr>
          <a:xfrm>
            <a:off x="6019571" y="5766388"/>
            <a:ext cx="2287806" cy="369332"/>
          </a:xfrm>
          <a:prstGeom prst="rect">
            <a:avLst/>
          </a:prstGeom>
          <a:noFill/>
        </p:spPr>
        <p:txBody>
          <a:bodyPr wrap="square" rtlCol="0">
            <a:spAutoFit/>
          </a:bodyPr>
          <a:lstStyle/>
          <a:p>
            <a:r>
              <a:rPr lang="en-CA" dirty="0" err="1"/>
              <a:t>my_dict</a:t>
            </a:r>
            <a:r>
              <a:rPr lang="en-CA" dirty="0"/>
              <a:t>[”data”][2]</a:t>
            </a:r>
          </a:p>
        </p:txBody>
      </p:sp>
      <p:cxnSp>
        <p:nvCxnSpPr>
          <p:cNvPr id="28" name="Rechte verbindingslijn met pijl 27">
            <a:extLst>
              <a:ext uri="{FF2B5EF4-FFF2-40B4-BE49-F238E27FC236}">
                <a16:creationId xmlns:a16="http://schemas.microsoft.com/office/drawing/2014/main" id="{FCD7F374-CE40-74E4-CDE0-F2852A769368}"/>
              </a:ext>
            </a:extLst>
          </p:cNvPr>
          <p:cNvCxnSpPr>
            <a:cxnSpLocks/>
          </p:cNvCxnSpPr>
          <p:nvPr/>
        </p:nvCxnSpPr>
        <p:spPr>
          <a:xfrm>
            <a:off x="8050609"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kstvak 28">
            <a:extLst>
              <a:ext uri="{FF2B5EF4-FFF2-40B4-BE49-F238E27FC236}">
                <a16:creationId xmlns:a16="http://schemas.microsoft.com/office/drawing/2014/main" id="{015FF7A4-3FDE-708F-5826-D6409FA60DDC}"/>
              </a:ext>
            </a:extLst>
          </p:cNvPr>
          <p:cNvSpPr txBox="1"/>
          <p:nvPr/>
        </p:nvSpPr>
        <p:spPr>
          <a:xfrm>
            <a:off x="8824037" y="5766388"/>
            <a:ext cx="944090" cy="369332"/>
          </a:xfrm>
          <a:prstGeom prst="rect">
            <a:avLst/>
          </a:prstGeom>
          <a:noFill/>
        </p:spPr>
        <p:txBody>
          <a:bodyPr wrap="square" rtlCol="0">
            <a:spAutoFit/>
          </a:bodyPr>
          <a:lstStyle/>
          <a:p>
            <a:r>
              <a:rPr lang="en-CA" dirty="0"/>
              <a:t>41</a:t>
            </a:r>
          </a:p>
        </p:txBody>
      </p:sp>
      <p:cxnSp>
        <p:nvCxnSpPr>
          <p:cNvPr id="30" name="Rechte verbindingslijn met pijl 29">
            <a:extLst>
              <a:ext uri="{FF2B5EF4-FFF2-40B4-BE49-F238E27FC236}">
                <a16:creationId xmlns:a16="http://schemas.microsoft.com/office/drawing/2014/main" id="{5D0A21A8-D4D3-E51A-BEAB-15741DE23A52}"/>
              </a:ext>
            </a:extLst>
          </p:cNvPr>
          <p:cNvCxnSpPr>
            <a:cxnSpLocks/>
          </p:cNvCxnSpPr>
          <p:nvPr/>
        </p:nvCxnSpPr>
        <p:spPr>
          <a:xfrm>
            <a:off x="7840410"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Tekstvak 31">
            <a:extLst>
              <a:ext uri="{FF2B5EF4-FFF2-40B4-BE49-F238E27FC236}">
                <a16:creationId xmlns:a16="http://schemas.microsoft.com/office/drawing/2014/main" id="{B629830E-841C-D6E3-54FA-C299AE19E055}"/>
              </a:ext>
            </a:extLst>
          </p:cNvPr>
          <p:cNvSpPr txBox="1"/>
          <p:nvPr/>
        </p:nvSpPr>
        <p:spPr>
          <a:xfrm>
            <a:off x="8050608" y="4935392"/>
            <a:ext cx="6108852" cy="646331"/>
          </a:xfrm>
          <a:prstGeom prst="rect">
            <a:avLst/>
          </a:prstGeom>
          <a:noFill/>
        </p:spPr>
        <p:txBody>
          <a:bodyPr wrap="square">
            <a:spAutoFit/>
          </a:bodyPr>
          <a:lstStyle/>
          <a:p>
            <a:pPr lvl="1" algn="l"/>
            <a:r>
              <a:rPr lang="en-CA" b="0" i="0" u="none" strike="noStrike" noProof="0" dirty="0">
                <a:effectLst/>
                <a:latin typeface="system-ui"/>
              </a:rPr>
              <a:t>[14, 47, 41, 6, 35, 12, 27, 48, 0, 25, 11, 		         36, 26, 28, 32]</a:t>
            </a:r>
          </a:p>
        </p:txBody>
      </p:sp>
    </p:spTree>
    <p:extLst>
      <p:ext uri="{BB962C8B-B14F-4D97-AF65-F5344CB8AC3E}">
        <p14:creationId xmlns:p14="http://schemas.microsoft.com/office/powerpoint/2010/main" val="3824576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E09160C-91CC-7BF9-3DFE-E62830138F89}"/>
              </a:ext>
            </a:extLst>
          </p:cNvPr>
          <p:cNvSpPr>
            <a:spLocks noGrp="1"/>
          </p:cNvSpPr>
          <p:nvPr>
            <p:ph type="body" sz="quarter" idx="10"/>
          </p:nvPr>
        </p:nvSpPr>
        <p:spPr/>
        <p:txBody>
          <a:bodyPr/>
          <a:lstStyle/>
          <a:p>
            <a:r>
              <a:rPr lang="en-CA" dirty="0"/>
              <a:t>They depend on indentation</a:t>
            </a:r>
          </a:p>
        </p:txBody>
      </p:sp>
      <p:sp>
        <p:nvSpPr>
          <p:cNvPr id="4" name="Titel 3">
            <a:extLst>
              <a:ext uri="{FF2B5EF4-FFF2-40B4-BE49-F238E27FC236}">
                <a16:creationId xmlns:a16="http://schemas.microsoft.com/office/drawing/2014/main" id="{905691EF-5A84-38D4-5BD2-29A17148F098}"/>
              </a:ext>
            </a:extLst>
          </p:cNvPr>
          <p:cNvSpPr>
            <a:spLocks noGrp="1"/>
          </p:cNvSpPr>
          <p:nvPr>
            <p:ph type="title"/>
          </p:nvPr>
        </p:nvSpPr>
        <p:spPr/>
        <p:txBody>
          <a:bodyPr/>
          <a:lstStyle/>
          <a:p>
            <a:r>
              <a:rPr lang="en-CA" dirty="0"/>
              <a:t>Python Loops and conditional statements</a:t>
            </a:r>
          </a:p>
        </p:txBody>
      </p:sp>
      <p:sp>
        <p:nvSpPr>
          <p:cNvPr id="6" name="Rechthoek 5">
            <a:extLst>
              <a:ext uri="{FF2B5EF4-FFF2-40B4-BE49-F238E27FC236}">
                <a16:creationId xmlns:a16="http://schemas.microsoft.com/office/drawing/2014/main" id="{BB5F0885-27CD-BAE7-BA99-9BAC999FC103}"/>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E5B69F34-B4F8-D31F-994F-3F7CFD6F00B5}"/>
              </a:ext>
            </a:extLst>
          </p:cNvPr>
          <p:cNvSpPr txBox="1"/>
          <p:nvPr/>
        </p:nvSpPr>
        <p:spPr>
          <a:xfrm>
            <a:off x="-5812971" y="2361232"/>
            <a:ext cx="184731" cy="369332"/>
          </a:xfrm>
          <a:prstGeom prst="rect">
            <a:avLst/>
          </a:prstGeom>
          <a:noFill/>
        </p:spPr>
        <p:txBody>
          <a:bodyPr wrap="none" rtlCol="0">
            <a:spAutoFit/>
          </a:bodyPr>
          <a:lstStyle/>
          <a:p>
            <a:endParaRPr lang="en-CA" dirty="0"/>
          </a:p>
        </p:txBody>
      </p:sp>
      <p:pic>
        <p:nvPicPr>
          <p:cNvPr id="2" name="Afbeelding 1" descr="Afbeelding met tekst, Lettertype, schermopname&#10;&#10;Automatisch gegenereerde beschrijving">
            <a:extLst>
              <a:ext uri="{FF2B5EF4-FFF2-40B4-BE49-F238E27FC236}">
                <a16:creationId xmlns:a16="http://schemas.microsoft.com/office/drawing/2014/main" id="{DA3339DA-B533-B85B-037E-A819DB35CECD}"/>
              </a:ext>
            </a:extLst>
          </p:cNvPr>
          <p:cNvPicPr>
            <a:picLocks noChangeAspect="1"/>
          </p:cNvPicPr>
          <p:nvPr/>
        </p:nvPicPr>
        <p:blipFill>
          <a:blip r:embed="rId3">
            <a:extLst>
              <a:ext uri="{28A0092B-C50C-407E-A947-70E740481C1C}">
                <a14:useLocalDpi xmlns:a14="http://schemas.microsoft.com/office/drawing/2010/main" val="0"/>
              </a:ext>
            </a:extLst>
          </a:blip>
          <a:srcRect l="9295"/>
          <a:stretch/>
        </p:blipFill>
        <p:spPr>
          <a:xfrm>
            <a:off x="132350" y="2902347"/>
            <a:ext cx="6388768" cy="2863219"/>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E180855E-E936-4930-5F71-A4C12F327AEF}"/>
              </a:ext>
            </a:extLst>
          </p:cNvPr>
          <p:cNvPicPr>
            <a:picLocks noChangeAspect="1"/>
          </p:cNvPicPr>
          <p:nvPr/>
        </p:nvPicPr>
        <p:blipFill>
          <a:blip r:embed="rId4">
            <a:extLst>
              <a:ext uri="{28A0092B-C50C-407E-A947-70E740481C1C}">
                <a14:useLocalDpi xmlns:a14="http://schemas.microsoft.com/office/drawing/2010/main" val="0"/>
              </a:ext>
            </a:extLst>
          </a:blip>
          <a:srcRect l="12043"/>
          <a:stretch/>
        </p:blipFill>
        <p:spPr>
          <a:xfrm>
            <a:off x="7061033" y="2902347"/>
            <a:ext cx="4591051" cy="284480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A419098B-D524-DEC7-9C58-3DB2F7A39A69}"/>
                  </a:ext>
                </a:extLst>
              </p14:cNvPr>
              <p14:cNvContentPartPr/>
              <p14:nvPr/>
            </p14:nvContentPartPr>
            <p14:xfrm>
              <a:off x="502874" y="3911687"/>
              <a:ext cx="280080" cy="360"/>
            </p14:xfrm>
          </p:contentPart>
        </mc:Choice>
        <mc:Fallback xmlns="">
          <p:pic>
            <p:nvPicPr>
              <p:cNvPr id="10" name="Inkt 9">
                <a:extLst>
                  <a:ext uri="{FF2B5EF4-FFF2-40B4-BE49-F238E27FC236}">
                    <a16:creationId xmlns:a16="http://schemas.microsoft.com/office/drawing/2014/main" id="{A419098B-D524-DEC7-9C58-3DB2F7A39A69}"/>
                  </a:ext>
                </a:extLst>
              </p:cNvPr>
              <p:cNvPicPr/>
              <p:nvPr/>
            </p:nvPicPr>
            <p:blipFill>
              <a:blip r:embed="rId6"/>
              <a:stretch>
                <a:fillRect/>
              </a:stretch>
            </p:blipFill>
            <p:spPr>
              <a:xfrm>
                <a:off x="496754" y="3905567"/>
                <a:ext cx="29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06C2DD3-D18C-BAA6-F32C-1EA20E42700D}"/>
                  </a:ext>
                </a:extLst>
              </p14:cNvPr>
              <p14:cNvContentPartPr/>
              <p14:nvPr/>
            </p14:nvContentPartPr>
            <p14:xfrm>
              <a:off x="1316834" y="3899447"/>
              <a:ext cx="214200" cy="12600"/>
            </p14:xfrm>
          </p:contentPart>
        </mc:Choice>
        <mc:Fallback xmlns="">
          <p:pic>
            <p:nvPicPr>
              <p:cNvPr id="11" name="Inkt 10">
                <a:extLst>
                  <a:ext uri="{FF2B5EF4-FFF2-40B4-BE49-F238E27FC236}">
                    <a16:creationId xmlns:a16="http://schemas.microsoft.com/office/drawing/2014/main" id="{606C2DD3-D18C-BAA6-F32C-1EA20E42700D}"/>
                  </a:ext>
                </a:extLst>
              </p:cNvPr>
              <p:cNvPicPr/>
              <p:nvPr/>
            </p:nvPicPr>
            <p:blipFill>
              <a:blip r:embed="rId8"/>
              <a:stretch>
                <a:fillRect/>
              </a:stretch>
            </p:blipFill>
            <p:spPr>
              <a:xfrm>
                <a:off x="1310714" y="3893327"/>
                <a:ext cx="226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93C536DA-4647-4DF0-C1E9-377EBDD41E5C}"/>
                  </a:ext>
                </a:extLst>
              </p14:cNvPr>
              <p14:cNvContentPartPr/>
              <p14:nvPr/>
            </p14:nvContentPartPr>
            <p14:xfrm>
              <a:off x="2708234" y="3899447"/>
              <a:ext cx="120960" cy="360"/>
            </p14:xfrm>
          </p:contentPart>
        </mc:Choice>
        <mc:Fallback xmlns="">
          <p:pic>
            <p:nvPicPr>
              <p:cNvPr id="12" name="Inkt 11">
                <a:extLst>
                  <a:ext uri="{FF2B5EF4-FFF2-40B4-BE49-F238E27FC236}">
                    <a16:creationId xmlns:a16="http://schemas.microsoft.com/office/drawing/2014/main" id="{93C536DA-4647-4DF0-C1E9-377EBDD41E5C}"/>
                  </a:ext>
                </a:extLst>
              </p:cNvPr>
              <p:cNvPicPr/>
              <p:nvPr/>
            </p:nvPicPr>
            <p:blipFill>
              <a:blip r:embed="rId10"/>
              <a:stretch>
                <a:fillRect/>
              </a:stretch>
            </p:blipFill>
            <p:spPr>
              <a:xfrm>
                <a:off x="2702114" y="3893327"/>
                <a:ext cx="133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t 13">
                <a:extLst>
                  <a:ext uri="{FF2B5EF4-FFF2-40B4-BE49-F238E27FC236}">
                    <a16:creationId xmlns:a16="http://schemas.microsoft.com/office/drawing/2014/main" id="{69EE30DA-098F-BF0A-7F49-5E1ADFC31C71}"/>
                  </a:ext>
                </a:extLst>
              </p14:cNvPr>
              <p14:cNvContentPartPr/>
              <p14:nvPr/>
            </p14:nvContentPartPr>
            <p14:xfrm>
              <a:off x="495517" y="4888393"/>
              <a:ext cx="245160" cy="5400"/>
            </p14:xfrm>
          </p:contentPart>
        </mc:Choice>
        <mc:Fallback xmlns="">
          <p:pic>
            <p:nvPicPr>
              <p:cNvPr id="14" name="Inkt 13">
                <a:extLst>
                  <a:ext uri="{FF2B5EF4-FFF2-40B4-BE49-F238E27FC236}">
                    <a16:creationId xmlns:a16="http://schemas.microsoft.com/office/drawing/2014/main" id="{69EE30DA-098F-BF0A-7F49-5E1ADFC31C71}"/>
                  </a:ext>
                </a:extLst>
              </p:cNvPr>
              <p:cNvPicPr/>
              <p:nvPr/>
            </p:nvPicPr>
            <p:blipFill>
              <a:blip r:embed="rId12"/>
              <a:stretch>
                <a:fillRect/>
              </a:stretch>
            </p:blipFill>
            <p:spPr>
              <a:xfrm>
                <a:off x="489397" y="4882273"/>
                <a:ext cx="2574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t 14">
                <a:extLst>
                  <a:ext uri="{FF2B5EF4-FFF2-40B4-BE49-F238E27FC236}">
                    <a16:creationId xmlns:a16="http://schemas.microsoft.com/office/drawing/2014/main" id="{91DFB5DE-03BB-DE52-456B-B506AE19E78A}"/>
                  </a:ext>
                </a:extLst>
              </p14:cNvPr>
              <p14:cNvContentPartPr/>
              <p14:nvPr/>
            </p14:nvContentPartPr>
            <p14:xfrm>
              <a:off x="1575877" y="4889833"/>
              <a:ext cx="190080" cy="360"/>
            </p14:xfrm>
          </p:contentPart>
        </mc:Choice>
        <mc:Fallback xmlns="">
          <p:pic>
            <p:nvPicPr>
              <p:cNvPr id="15" name="Inkt 14">
                <a:extLst>
                  <a:ext uri="{FF2B5EF4-FFF2-40B4-BE49-F238E27FC236}">
                    <a16:creationId xmlns:a16="http://schemas.microsoft.com/office/drawing/2014/main" id="{91DFB5DE-03BB-DE52-456B-B506AE19E78A}"/>
                  </a:ext>
                </a:extLst>
              </p:cNvPr>
              <p:cNvPicPr/>
              <p:nvPr/>
            </p:nvPicPr>
            <p:blipFill>
              <a:blip r:embed="rId14"/>
              <a:stretch>
                <a:fillRect/>
              </a:stretch>
            </p:blipFill>
            <p:spPr>
              <a:xfrm>
                <a:off x="1569757" y="4883713"/>
                <a:ext cx="20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t 15">
                <a:extLst>
                  <a:ext uri="{FF2B5EF4-FFF2-40B4-BE49-F238E27FC236}">
                    <a16:creationId xmlns:a16="http://schemas.microsoft.com/office/drawing/2014/main" id="{10C5D419-D724-739B-DA2A-8962F60F5222}"/>
                  </a:ext>
                </a:extLst>
              </p14:cNvPr>
              <p14:cNvContentPartPr/>
              <p14:nvPr/>
            </p14:nvContentPartPr>
            <p14:xfrm>
              <a:off x="1896277" y="4885153"/>
              <a:ext cx="789480" cy="12960"/>
            </p14:xfrm>
          </p:contentPart>
        </mc:Choice>
        <mc:Fallback xmlns="">
          <p:pic>
            <p:nvPicPr>
              <p:cNvPr id="16" name="Inkt 15">
                <a:extLst>
                  <a:ext uri="{FF2B5EF4-FFF2-40B4-BE49-F238E27FC236}">
                    <a16:creationId xmlns:a16="http://schemas.microsoft.com/office/drawing/2014/main" id="{10C5D419-D724-739B-DA2A-8962F60F5222}"/>
                  </a:ext>
                </a:extLst>
              </p:cNvPr>
              <p:cNvPicPr/>
              <p:nvPr/>
            </p:nvPicPr>
            <p:blipFill>
              <a:blip r:embed="rId16"/>
              <a:stretch>
                <a:fillRect/>
              </a:stretch>
            </p:blipFill>
            <p:spPr>
              <a:xfrm>
                <a:off x="1890157" y="4879033"/>
                <a:ext cx="801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t 16">
                <a:extLst>
                  <a:ext uri="{FF2B5EF4-FFF2-40B4-BE49-F238E27FC236}">
                    <a16:creationId xmlns:a16="http://schemas.microsoft.com/office/drawing/2014/main" id="{1E297345-1018-4367-B7F2-9F2D50F563E3}"/>
                  </a:ext>
                </a:extLst>
              </p14:cNvPr>
              <p14:cNvContentPartPr/>
              <p14:nvPr/>
            </p14:nvContentPartPr>
            <p14:xfrm>
              <a:off x="499117" y="5051833"/>
              <a:ext cx="303840" cy="8640"/>
            </p14:xfrm>
          </p:contentPart>
        </mc:Choice>
        <mc:Fallback xmlns="">
          <p:pic>
            <p:nvPicPr>
              <p:cNvPr id="17" name="Inkt 16">
                <a:extLst>
                  <a:ext uri="{FF2B5EF4-FFF2-40B4-BE49-F238E27FC236}">
                    <a16:creationId xmlns:a16="http://schemas.microsoft.com/office/drawing/2014/main" id="{1E297345-1018-4367-B7F2-9F2D50F563E3}"/>
                  </a:ext>
                </a:extLst>
              </p:cNvPr>
              <p:cNvPicPr/>
              <p:nvPr/>
            </p:nvPicPr>
            <p:blipFill>
              <a:blip r:embed="rId18"/>
              <a:stretch>
                <a:fillRect/>
              </a:stretch>
            </p:blipFill>
            <p:spPr>
              <a:xfrm>
                <a:off x="445117" y="4944193"/>
                <a:ext cx="411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t 17">
                <a:extLst>
                  <a:ext uri="{FF2B5EF4-FFF2-40B4-BE49-F238E27FC236}">
                    <a16:creationId xmlns:a16="http://schemas.microsoft.com/office/drawing/2014/main" id="{9FBE04DB-9E49-F477-3F0B-1D457100AB52}"/>
                  </a:ext>
                </a:extLst>
              </p14:cNvPr>
              <p14:cNvContentPartPr/>
              <p14:nvPr/>
            </p14:nvContentPartPr>
            <p14:xfrm>
              <a:off x="500917" y="5287633"/>
              <a:ext cx="295920" cy="360"/>
            </p14:xfrm>
          </p:contentPart>
        </mc:Choice>
        <mc:Fallback xmlns="">
          <p:pic>
            <p:nvPicPr>
              <p:cNvPr id="18" name="Inkt 17">
                <a:extLst>
                  <a:ext uri="{FF2B5EF4-FFF2-40B4-BE49-F238E27FC236}">
                    <a16:creationId xmlns:a16="http://schemas.microsoft.com/office/drawing/2014/main" id="{9FBE04DB-9E49-F477-3F0B-1D457100AB52}"/>
                  </a:ext>
                </a:extLst>
              </p:cNvPr>
              <p:cNvPicPr/>
              <p:nvPr/>
            </p:nvPicPr>
            <p:blipFill>
              <a:blip r:embed="rId20"/>
              <a:stretch>
                <a:fillRect/>
              </a:stretch>
            </p:blipFill>
            <p:spPr>
              <a:xfrm>
                <a:off x="447277" y="5179633"/>
                <a:ext cx="40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t 18">
                <a:extLst>
                  <a:ext uri="{FF2B5EF4-FFF2-40B4-BE49-F238E27FC236}">
                    <a16:creationId xmlns:a16="http://schemas.microsoft.com/office/drawing/2014/main" id="{D28E4B49-3B7E-9C36-097A-F24AC22FEE15}"/>
                  </a:ext>
                </a:extLst>
              </p14:cNvPr>
              <p14:cNvContentPartPr/>
              <p14:nvPr/>
            </p14:nvContentPartPr>
            <p14:xfrm>
              <a:off x="496237" y="4056793"/>
              <a:ext cx="334800" cy="6480"/>
            </p14:xfrm>
          </p:contentPart>
        </mc:Choice>
        <mc:Fallback xmlns="">
          <p:pic>
            <p:nvPicPr>
              <p:cNvPr id="19" name="Inkt 18">
                <a:extLst>
                  <a:ext uri="{FF2B5EF4-FFF2-40B4-BE49-F238E27FC236}">
                    <a16:creationId xmlns:a16="http://schemas.microsoft.com/office/drawing/2014/main" id="{D28E4B49-3B7E-9C36-097A-F24AC22FEE15}"/>
                  </a:ext>
                </a:extLst>
              </p:cNvPr>
              <p:cNvPicPr/>
              <p:nvPr/>
            </p:nvPicPr>
            <p:blipFill>
              <a:blip r:embed="rId22"/>
              <a:stretch>
                <a:fillRect/>
              </a:stretch>
            </p:blipFill>
            <p:spPr>
              <a:xfrm>
                <a:off x="442237" y="3948793"/>
                <a:ext cx="442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t 19">
                <a:extLst>
                  <a:ext uri="{FF2B5EF4-FFF2-40B4-BE49-F238E27FC236}">
                    <a16:creationId xmlns:a16="http://schemas.microsoft.com/office/drawing/2014/main" id="{922878AD-16B2-C01B-1335-2B7381DAC118}"/>
                  </a:ext>
                </a:extLst>
              </p14:cNvPr>
              <p14:cNvContentPartPr/>
              <p14:nvPr/>
            </p14:nvContentPartPr>
            <p14:xfrm>
              <a:off x="7499113" y="4139593"/>
              <a:ext cx="329040" cy="6480"/>
            </p14:xfrm>
          </p:contentPart>
        </mc:Choice>
        <mc:Fallback xmlns="">
          <p:pic>
            <p:nvPicPr>
              <p:cNvPr id="20" name="Inkt 19">
                <a:extLst>
                  <a:ext uri="{FF2B5EF4-FFF2-40B4-BE49-F238E27FC236}">
                    <a16:creationId xmlns:a16="http://schemas.microsoft.com/office/drawing/2014/main" id="{922878AD-16B2-C01B-1335-2B7381DAC118}"/>
                  </a:ext>
                </a:extLst>
              </p:cNvPr>
              <p:cNvPicPr/>
              <p:nvPr/>
            </p:nvPicPr>
            <p:blipFill>
              <a:blip r:embed="rId24"/>
              <a:stretch>
                <a:fillRect/>
              </a:stretch>
            </p:blipFill>
            <p:spPr>
              <a:xfrm>
                <a:off x="7445113" y="4031593"/>
                <a:ext cx="436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t 20">
                <a:extLst>
                  <a:ext uri="{FF2B5EF4-FFF2-40B4-BE49-F238E27FC236}">
                    <a16:creationId xmlns:a16="http://schemas.microsoft.com/office/drawing/2014/main" id="{7ACBE101-3675-B247-785A-38F621F3E0EF}"/>
                  </a:ext>
                </a:extLst>
              </p14:cNvPr>
              <p14:cNvContentPartPr/>
              <p14:nvPr/>
            </p14:nvContentPartPr>
            <p14:xfrm>
              <a:off x="7465993" y="4717393"/>
              <a:ext cx="371160" cy="360"/>
            </p14:xfrm>
          </p:contentPart>
        </mc:Choice>
        <mc:Fallback xmlns="">
          <p:pic>
            <p:nvPicPr>
              <p:cNvPr id="21" name="Inkt 20">
                <a:extLst>
                  <a:ext uri="{FF2B5EF4-FFF2-40B4-BE49-F238E27FC236}">
                    <a16:creationId xmlns:a16="http://schemas.microsoft.com/office/drawing/2014/main" id="{7ACBE101-3675-B247-785A-38F621F3E0EF}"/>
                  </a:ext>
                </a:extLst>
              </p:cNvPr>
              <p:cNvPicPr/>
              <p:nvPr/>
            </p:nvPicPr>
            <p:blipFill>
              <a:blip r:embed="rId26"/>
              <a:stretch>
                <a:fillRect/>
              </a:stretch>
            </p:blipFill>
            <p:spPr>
              <a:xfrm>
                <a:off x="7412353" y="4609753"/>
                <a:ext cx="478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t 21">
                <a:extLst>
                  <a:ext uri="{FF2B5EF4-FFF2-40B4-BE49-F238E27FC236}">
                    <a16:creationId xmlns:a16="http://schemas.microsoft.com/office/drawing/2014/main" id="{CE291997-D04F-A65C-0D57-FF103DA52E37}"/>
                  </a:ext>
                </a:extLst>
              </p14:cNvPr>
              <p14:cNvContentPartPr/>
              <p14:nvPr/>
            </p14:nvContentPartPr>
            <p14:xfrm>
              <a:off x="7465993" y="5257393"/>
              <a:ext cx="385200" cy="4680"/>
            </p14:xfrm>
          </p:contentPart>
        </mc:Choice>
        <mc:Fallback xmlns="">
          <p:pic>
            <p:nvPicPr>
              <p:cNvPr id="22" name="Inkt 21">
                <a:extLst>
                  <a:ext uri="{FF2B5EF4-FFF2-40B4-BE49-F238E27FC236}">
                    <a16:creationId xmlns:a16="http://schemas.microsoft.com/office/drawing/2014/main" id="{CE291997-D04F-A65C-0D57-FF103DA52E37}"/>
                  </a:ext>
                </a:extLst>
              </p:cNvPr>
              <p:cNvPicPr/>
              <p:nvPr/>
            </p:nvPicPr>
            <p:blipFill>
              <a:blip r:embed="rId28"/>
              <a:stretch>
                <a:fillRect/>
              </a:stretch>
            </p:blipFill>
            <p:spPr>
              <a:xfrm>
                <a:off x="7411993" y="5149393"/>
                <a:ext cx="492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t 22">
                <a:extLst>
                  <a:ext uri="{FF2B5EF4-FFF2-40B4-BE49-F238E27FC236}">
                    <a16:creationId xmlns:a16="http://schemas.microsoft.com/office/drawing/2014/main" id="{AC0F60D8-11C5-2738-DC77-CC351496F93B}"/>
                  </a:ext>
                </a:extLst>
              </p14:cNvPr>
              <p14:cNvContentPartPr/>
              <p14:nvPr/>
            </p14:nvContentPartPr>
            <p14:xfrm>
              <a:off x="3979033" y="4904061"/>
              <a:ext cx="118800" cy="360"/>
            </p14:xfrm>
          </p:contentPart>
        </mc:Choice>
        <mc:Fallback xmlns="">
          <p:pic>
            <p:nvPicPr>
              <p:cNvPr id="23" name="Inkt 22">
                <a:extLst>
                  <a:ext uri="{FF2B5EF4-FFF2-40B4-BE49-F238E27FC236}">
                    <a16:creationId xmlns:a16="http://schemas.microsoft.com/office/drawing/2014/main" id="{AC0F60D8-11C5-2738-DC77-CC351496F93B}"/>
                  </a:ext>
                </a:extLst>
              </p:cNvPr>
              <p:cNvPicPr/>
              <p:nvPr/>
            </p:nvPicPr>
            <p:blipFill>
              <a:blip r:embed="rId30"/>
              <a:stretch>
                <a:fillRect/>
              </a:stretch>
            </p:blipFill>
            <p:spPr>
              <a:xfrm>
                <a:off x="3972913" y="4897941"/>
                <a:ext cx="131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t 23">
                <a:extLst>
                  <a:ext uri="{FF2B5EF4-FFF2-40B4-BE49-F238E27FC236}">
                    <a16:creationId xmlns:a16="http://schemas.microsoft.com/office/drawing/2014/main" id="{29FB2F4E-4B35-D2B9-C6E1-C3B7360DBA5B}"/>
                  </a:ext>
                </a:extLst>
              </p14:cNvPr>
              <p14:cNvContentPartPr/>
              <p14:nvPr/>
            </p14:nvContentPartPr>
            <p14:xfrm>
              <a:off x="7465946" y="3974541"/>
              <a:ext cx="229680" cy="2520"/>
            </p14:xfrm>
          </p:contentPart>
        </mc:Choice>
        <mc:Fallback xmlns="">
          <p:pic>
            <p:nvPicPr>
              <p:cNvPr id="24" name="Inkt 23">
                <a:extLst>
                  <a:ext uri="{FF2B5EF4-FFF2-40B4-BE49-F238E27FC236}">
                    <a16:creationId xmlns:a16="http://schemas.microsoft.com/office/drawing/2014/main" id="{29FB2F4E-4B35-D2B9-C6E1-C3B7360DBA5B}"/>
                  </a:ext>
                </a:extLst>
              </p:cNvPr>
              <p:cNvPicPr/>
              <p:nvPr/>
            </p:nvPicPr>
            <p:blipFill>
              <a:blip r:embed="rId32"/>
              <a:stretch>
                <a:fillRect/>
              </a:stretch>
            </p:blipFill>
            <p:spPr>
              <a:xfrm>
                <a:off x="7459826" y="3968421"/>
                <a:ext cx="2419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t 24">
                <a:extLst>
                  <a:ext uri="{FF2B5EF4-FFF2-40B4-BE49-F238E27FC236}">
                    <a16:creationId xmlns:a16="http://schemas.microsoft.com/office/drawing/2014/main" id="{F6180D4A-8F30-54D3-600D-D948F63EAA42}"/>
                  </a:ext>
                </a:extLst>
              </p14:cNvPr>
              <p14:cNvContentPartPr/>
              <p14:nvPr/>
            </p14:nvContentPartPr>
            <p14:xfrm>
              <a:off x="7476026" y="4523541"/>
              <a:ext cx="396720" cy="15840"/>
            </p14:xfrm>
          </p:contentPart>
        </mc:Choice>
        <mc:Fallback xmlns="">
          <p:pic>
            <p:nvPicPr>
              <p:cNvPr id="25" name="Inkt 24">
                <a:extLst>
                  <a:ext uri="{FF2B5EF4-FFF2-40B4-BE49-F238E27FC236}">
                    <a16:creationId xmlns:a16="http://schemas.microsoft.com/office/drawing/2014/main" id="{F6180D4A-8F30-54D3-600D-D948F63EAA42}"/>
                  </a:ext>
                </a:extLst>
              </p:cNvPr>
              <p:cNvPicPr/>
              <p:nvPr/>
            </p:nvPicPr>
            <p:blipFill>
              <a:blip r:embed="rId34"/>
              <a:stretch>
                <a:fillRect/>
              </a:stretch>
            </p:blipFill>
            <p:spPr>
              <a:xfrm>
                <a:off x="7469906" y="4517421"/>
                <a:ext cx="408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t 25">
                <a:extLst>
                  <a:ext uri="{FF2B5EF4-FFF2-40B4-BE49-F238E27FC236}">
                    <a16:creationId xmlns:a16="http://schemas.microsoft.com/office/drawing/2014/main" id="{1F4356AB-5520-A94B-8C5D-7BC4478E7CDB}"/>
                  </a:ext>
                </a:extLst>
              </p14:cNvPr>
              <p14:cNvContentPartPr/>
              <p14:nvPr/>
            </p14:nvContentPartPr>
            <p14:xfrm>
              <a:off x="7469546" y="5079021"/>
              <a:ext cx="539640" cy="11520"/>
            </p14:xfrm>
          </p:contentPart>
        </mc:Choice>
        <mc:Fallback xmlns="">
          <p:pic>
            <p:nvPicPr>
              <p:cNvPr id="26" name="Inkt 25">
                <a:extLst>
                  <a:ext uri="{FF2B5EF4-FFF2-40B4-BE49-F238E27FC236}">
                    <a16:creationId xmlns:a16="http://schemas.microsoft.com/office/drawing/2014/main" id="{1F4356AB-5520-A94B-8C5D-7BC4478E7CDB}"/>
                  </a:ext>
                </a:extLst>
              </p:cNvPr>
              <p:cNvPicPr/>
              <p:nvPr/>
            </p:nvPicPr>
            <p:blipFill>
              <a:blip r:embed="rId36"/>
              <a:stretch>
                <a:fillRect/>
              </a:stretch>
            </p:blipFill>
            <p:spPr>
              <a:xfrm>
                <a:off x="7463426" y="5072901"/>
                <a:ext cx="551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t 26">
                <a:extLst>
                  <a:ext uri="{FF2B5EF4-FFF2-40B4-BE49-F238E27FC236}">
                    <a16:creationId xmlns:a16="http://schemas.microsoft.com/office/drawing/2014/main" id="{3765B52E-09E3-0DD8-6BC0-0D71A6D6EA89}"/>
                  </a:ext>
                </a:extLst>
              </p14:cNvPr>
              <p14:cNvContentPartPr/>
              <p14:nvPr/>
            </p14:nvContentPartPr>
            <p14:xfrm>
              <a:off x="8409146" y="4519221"/>
              <a:ext cx="99000" cy="360"/>
            </p14:xfrm>
          </p:contentPart>
        </mc:Choice>
        <mc:Fallback xmlns="">
          <p:pic>
            <p:nvPicPr>
              <p:cNvPr id="27" name="Inkt 26">
                <a:extLst>
                  <a:ext uri="{FF2B5EF4-FFF2-40B4-BE49-F238E27FC236}">
                    <a16:creationId xmlns:a16="http://schemas.microsoft.com/office/drawing/2014/main" id="{3765B52E-09E3-0DD8-6BC0-0D71A6D6EA89}"/>
                  </a:ext>
                </a:extLst>
              </p:cNvPr>
              <p:cNvPicPr/>
              <p:nvPr/>
            </p:nvPicPr>
            <p:blipFill>
              <a:blip r:embed="rId38"/>
              <a:stretch>
                <a:fillRect/>
              </a:stretch>
            </p:blipFill>
            <p:spPr>
              <a:xfrm>
                <a:off x="8403026" y="4513101"/>
                <a:ext cx="111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t 27">
                <a:extLst>
                  <a:ext uri="{FF2B5EF4-FFF2-40B4-BE49-F238E27FC236}">
                    <a16:creationId xmlns:a16="http://schemas.microsoft.com/office/drawing/2014/main" id="{0EB523F5-C1F6-5399-FC7D-4042BB1B9881}"/>
                  </a:ext>
                </a:extLst>
              </p14:cNvPr>
              <p14:cNvContentPartPr/>
              <p14:nvPr/>
            </p14:nvContentPartPr>
            <p14:xfrm>
              <a:off x="8215826" y="3982101"/>
              <a:ext cx="77400" cy="360"/>
            </p14:xfrm>
          </p:contentPart>
        </mc:Choice>
        <mc:Fallback xmlns="">
          <p:pic>
            <p:nvPicPr>
              <p:cNvPr id="28" name="Inkt 27">
                <a:extLst>
                  <a:ext uri="{FF2B5EF4-FFF2-40B4-BE49-F238E27FC236}">
                    <a16:creationId xmlns:a16="http://schemas.microsoft.com/office/drawing/2014/main" id="{0EB523F5-C1F6-5399-FC7D-4042BB1B9881}"/>
                  </a:ext>
                </a:extLst>
              </p:cNvPr>
              <p:cNvPicPr/>
              <p:nvPr/>
            </p:nvPicPr>
            <p:blipFill>
              <a:blip r:embed="rId40"/>
              <a:stretch>
                <a:fillRect/>
              </a:stretch>
            </p:blipFill>
            <p:spPr>
              <a:xfrm>
                <a:off x="8209706" y="3975981"/>
                <a:ext cx="89640" cy="12600"/>
              </a:xfrm>
              <a:prstGeom prst="rect">
                <a:avLst/>
              </a:prstGeom>
            </p:spPr>
          </p:pic>
        </mc:Fallback>
      </mc:AlternateContent>
    </p:spTree>
    <p:extLst>
      <p:ext uri="{BB962C8B-B14F-4D97-AF65-F5344CB8AC3E}">
        <p14:creationId xmlns:p14="http://schemas.microsoft.com/office/powerpoint/2010/main" val="726205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8D46D60-D150-F05F-E01B-77A2FB6F5D5A}"/>
              </a:ext>
            </a:extLst>
          </p:cNvPr>
          <p:cNvSpPr>
            <a:spLocks noGrp="1"/>
          </p:cNvSpPr>
          <p:nvPr>
            <p:ph type="body" sz="quarter" idx="10"/>
          </p:nvPr>
        </p:nvSpPr>
        <p:spPr/>
        <p:txBody>
          <a:bodyPr/>
          <a:lstStyle/>
          <a:p>
            <a:r>
              <a:rPr lang="en-CA" dirty="0"/>
              <a:t>Function inputs and function outputs</a:t>
            </a:r>
          </a:p>
        </p:txBody>
      </p:sp>
      <p:sp>
        <p:nvSpPr>
          <p:cNvPr id="4" name="Titel 3">
            <a:extLst>
              <a:ext uri="{FF2B5EF4-FFF2-40B4-BE49-F238E27FC236}">
                <a16:creationId xmlns:a16="http://schemas.microsoft.com/office/drawing/2014/main" id="{9FD34C2D-1348-FBDC-8978-4A5E179419DC}"/>
              </a:ext>
            </a:extLst>
          </p:cNvPr>
          <p:cNvSpPr>
            <a:spLocks noGrp="1"/>
          </p:cNvSpPr>
          <p:nvPr>
            <p:ph type="title"/>
          </p:nvPr>
        </p:nvSpPr>
        <p:spPr/>
        <p:txBody>
          <a:bodyPr/>
          <a:lstStyle/>
          <a:p>
            <a:r>
              <a:rPr lang="en-CA" dirty="0"/>
              <a:t>Python functions</a:t>
            </a:r>
          </a:p>
        </p:txBody>
      </p:sp>
      <p:sp>
        <p:nvSpPr>
          <p:cNvPr id="6" name="Rechthoek 5">
            <a:extLst>
              <a:ext uri="{FF2B5EF4-FFF2-40B4-BE49-F238E27FC236}">
                <a16:creationId xmlns:a16="http://schemas.microsoft.com/office/drawing/2014/main" id="{50E0385D-3E78-B778-43FA-7DF9A73FC4B7}"/>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Afbeelding 7" descr="Afbeelding met tekst, schermopname, software, Lettertype&#10;&#10;Automatisch gegenereerde beschrijving">
            <a:extLst>
              <a:ext uri="{FF2B5EF4-FFF2-40B4-BE49-F238E27FC236}">
                <a16:creationId xmlns:a16="http://schemas.microsoft.com/office/drawing/2014/main" id="{D73FF488-4196-6098-4E42-0F36884D8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630" y="2668514"/>
            <a:ext cx="6226104" cy="4254802"/>
          </a:xfrm>
          <a:prstGeom prst="rect">
            <a:avLst/>
          </a:prstGeom>
        </p:spPr>
      </p:pic>
      <p:sp>
        <p:nvSpPr>
          <p:cNvPr id="2" name="Tekstvak 1">
            <a:extLst>
              <a:ext uri="{FF2B5EF4-FFF2-40B4-BE49-F238E27FC236}">
                <a16:creationId xmlns:a16="http://schemas.microsoft.com/office/drawing/2014/main" id="{A8B475C6-78A3-9647-F66A-E4E39CEB0668}"/>
              </a:ext>
            </a:extLst>
          </p:cNvPr>
          <p:cNvSpPr txBox="1"/>
          <p:nvPr/>
        </p:nvSpPr>
        <p:spPr>
          <a:xfrm>
            <a:off x="565484" y="3429000"/>
            <a:ext cx="3380874" cy="1200329"/>
          </a:xfrm>
          <a:prstGeom prst="rect">
            <a:avLst/>
          </a:prstGeom>
          <a:noFill/>
        </p:spPr>
        <p:txBody>
          <a:bodyPr wrap="square" rtlCol="0">
            <a:spAutoFit/>
          </a:bodyPr>
          <a:lstStyle/>
          <a:p>
            <a:r>
              <a:rPr lang="en-CA" dirty="0"/>
              <a:t>Keyword </a:t>
            </a:r>
            <a:r>
              <a:rPr lang="en-CA" b="1" dirty="0"/>
              <a:t>def</a:t>
            </a:r>
          </a:p>
          <a:p>
            <a:r>
              <a:rPr lang="en-CA" dirty="0"/>
              <a:t>Necessary</a:t>
            </a:r>
            <a:r>
              <a:rPr lang="en-CA" b="1" dirty="0"/>
              <a:t> colon </a:t>
            </a:r>
          </a:p>
          <a:p>
            <a:r>
              <a:rPr lang="en-CA" b="1" dirty="0"/>
              <a:t>Indentation</a:t>
            </a:r>
            <a:r>
              <a:rPr lang="en-CA" dirty="0"/>
              <a:t> is important</a:t>
            </a:r>
          </a:p>
          <a:p>
            <a:r>
              <a:rPr lang="en-CA" b="1" dirty="0"/>
              <a:t>Return</a:t>
            </a:r>
            <a:r>
              <a:rPr lang="en-CA" dirty="0"/>
              <a:t> statement</a:t>
            </a:r>
            <a:endParaRPr lang="en-CA" b="1" dirty="0"/>
          </a:p>
        </p:txBody>
      </p:sp>
    </p:spTree>
    <p:extLst>
      <p:ext uri="{BB962C8B-B14F-4D97-AF65-F5344CB8AC3E}">
        <p14:creationId xmlns:p14="http://schemas.microsoft.com/office/powerpoint/2010/main" val="245455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Python is trending according to IEEE</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Why learn Python</a:t>
            </a:r>
            <a:endParaRPr lang="en-CA" dirty="0"/>
          </a:p>
        </p:txBody>
      </p:sp>
      <p:pic>
        <p:nvPicPr>
          <p:cNvPr id="17" name="Afbeelding 16" descr="Afbeelding met tekst, schermopname, nummer, Lettertype&#10;&#10;Automatisch gegenereerde beschrijving">
            <a:extLst>
              <a:ext uri="{FF2B5EF4-FFF2-40B4-BE49-F238E27FC236}">
                <a16:creationId xmlns:a16="http://schemas.microsoft.com/office/drawing/2014/main" id="{1D0DFFAD-417C-D440-6C15-B1EF343D5D23}"/>
              </a:ext>
            </a:extLst>
          </p:cNvPr>
          <p:cNvPicPr>
            <a:picLocks noChangeAspect="1"/>
          </p:cNvPicPr>
          <p:nvPr/>
        </p:nvPicPr>
        <p:blipFill>
          <a:blip r:embed="rId3">
            <a:extLst>
              <a:ext uri="{28A0092B-C50C-407E-A947-70E740481C1C}">
                <a14:useLocalDpi xmlns:a14="http://schemas.microsoft.com/office/drawing/2010/main" val="0"/>
              </a:ext>
            </a:extLst>
          </a:blip>
          <a:srcRect t="23332"/>
          <a:stretch/>
        </p:blipFill>
        <p:spPr>
          <a:xfrm>
            <a:off x="5379564" y="1411279"/>
            <a:ext cx="6828765" cy="5044731"/>
          </a:xfrm>
          <a:prstGeom prst="rect">
            <a:avLst/>
          </a:prstGeom>
        </p:spPr>
      </p:pic>
      <p:sp>
        <p:nvSpPr>
          <p:cNvPr id="19" name="Tekstvak 18">
            <a:extLst>
              <a:ext uri="{FF2B5EF4-FFF2-40B4-BE49-F238E27FC236}">
                <a16:creationId xmlns:a16="http://schemas.microsoft.com/office/drawing/2014/main" id="{DC52B5B1-2FAE-6772-4133-7720124C8119}"/>
              </a:ext>
            </a:extLst>
          </p:cNvPr>
          <p:cNvSpPr txBox="1"/>
          <p:nvPr/>
        </p:nvSpPr>
        <p:spPr>
          <a:xfrm>
            <a:off x="5654232" y="6445907"/>
            <a:ext cx="6555602" cy="369332"/>
          </a:xfrm>
          <a:prstGeom prst="rect">
            <a:avLst/>
          </a:prstGeom>
          <a:noFill/>
        </p:spPr>
        <p:txBody>
          <a:bodyPr wrap="square">
            <a:spAutoFit/>
          </a:bodyPr>
          <a:lstStyle/>
          <a:p>
            <a:r>
              <a:rPr lang="en-CA" dirty="0"/>
              <a:t>https://</a:t>
            </a:r>
            <a:r>
              <a:rPr lang="en-CA" dirty="0" err="1"/>
              <a:t>spectrum.ieee.org</a:t>
            </a:r>
            <a:r>
              <a:rPr lang="en-CA" dirty="0"/>
              <a:t>/top-programming-languages-2024</a:t>
            </a:r>
          </a:p>
        </p:txBody>
      </p:sp>
      <p:sp>
        <p:nvSpPr>
          <p:cNvPr id="21" name="Tekstvak 20">
            <a:extLst>
              <a:ext uri="{FF2B5EF4-FFF2-40B4-BE49-F238E27FC236}">
                <a16:creationId xmlns:a16="http://schemas.microsoft.com/office/drawing/2014/main" id="{A833A837-5AD9-9AB7-8595-A2ABB336BF0D}"/>
              </a:ext>
            </a:extLst>
          </p:cNvPr>
          <p:cNvSpPr txBox="1"/>
          <p:nvPr/>
        </p:nvSpPr>
        <p:spPr>
          <a:xfrm>
            <a:off x="595992" y="3429000"/>
            <a:ext cx="6123214" cy="1477328"/>
          </a:xfrm>
          <a:prstGeom prst="rect">
            <a:avLst/>
          </a:prstGeom>
          <a:noFill/>
        </p:spPr>
        <p:txBody>
          <a:bodyPr wrap="square">
            <a:spAutoFit/>
          </a:bodyPr>
          <a:lstStyle/>
          <a:p>
            <a:pPr marL="285750" indent="-285750">
              <a:buFont typeface="Arial" panose="020B0604020202020204" pitchFamily="34" charset="0"/>
              <a:buChar char="•"/>
            </a:pPr>
            <a:r>
              <a:rPr lang="en-CA" dirty="0"/>
              <a:t>Versatile with with broad applications</a:t>
            </a:r>
          </a:p>
          <a:p>
            <a:pPr marL="285750" indent="-285750">
              <a:buFont typeface="Arial" panose="020B0604020202020204" pitchFamily="34" charset="0"/>
              <a:buChar char="•"/>
            </a:pPr>
            <a:r>
              <a:rPr lang="en-CA" dirty="0"/>
              <a:t>Free of charge</a:t>
            </a:r>
          </a:p>
          <a:p>
            <a:pPr marL="285750" indent="-285750">
              <a:buFont typeface="Arial" panose="020B0604020202020204" pitchFamily="34" charset="0"/>
              <a:buChar char="•"/>
            </a:pPr>
            <a:r>
              <a:rPr lang="en-CA" dirty="0"/>
              <a:t>Has an easy, readable syntax</a:t>
            </a:r>
          </a:p>
          <a:p>
            <a:pPr marL="285750" indent="-285750">
              <a:buFont typeface="Arial" panose="020B0604020202020204" pitchFamily="34" charset="0"/>
              <a:buChar char="•"/>
            </a:pPr>
            <a:r>
              <a:rPr lang="en-CA" dirty="0"/>
              <a:t>Extensive, powerful libraries</a:t>
            </a:r>
          </a:p>
          <a:p>
            <a:pPr marL="285750" indent="-285750">
              <a:buFont typeface="Arial" panose="020B0604020202020204" pitchFamily="34" charset="0"/>
              <a:buChar char="•"/>
            </a:pPr>
            <a:r>
              <a:rPr lang="en-CA" dirty="0"/>
              <a:t>Interoperability with MATLAB</a:t>
            </a:r>
          </a:p>
        </p:txBody>
      </p:sp>
    </p:spTree>
    <p:extLst>
      <p:ext uri="{BB962C8B-B14F-4D97-AF65-F5344CB8AC3E}">
        <p14:creationId xmlns:p14="http://schemas.microsoft.com/office/powerpoint/2010/main" val="776741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10B8A88-6883-1565-ED3B-33F52A48F9A1}"/>
              </a:ext>
            </a:extLst>
          </p:cNvPr>
          <p:cNvSpPr>
            <a:spLocks noGrp="1"/>
          </p:cNvSpPr>
          <p:nvPr>
            <p:ph type="body" sz="quarter" idx="10"/>
          </p:nvPr>
        </p:nvSpPr>
        <p:spPr/>
        <p:txBody>
          <a:bodyPr/>
          <a:lstStyle/>
          <a:p>
            <a:r>
              <a:rPr lang="en-CA" dirty="0"/>
              <a:t>Play computer and fix the issue</a:t>
            </a:r>
          </a:p>
        </p:txBody>
      </p:sp>
      <p:sp>
        <p:nvSpPr>
          <p:cNvPr id="4" name="Titel 3">
            <a:extLst>
              <a:ext uri="{FF2B5EF4-FFF2-40B4-BE49-F238E27FC236}">
                <a16:creationId xmlns:a16="http://schemas.microsoft.com/office/drawing/2014/main" id="{DEC6A57C-9BFB-1F1C-C736-B6455B7BA1D5}"/>
              </a:ext>
            </a:extLst>
          </p:cNvPr>
          <p:cNvSpPr>
            <a:spLocks noGrp="1"/>
          </p:cNvSpPr>
          <p:nvPr>
            <p:ph type="title"/>
          </p:nvPr>
        </p:nvSpPr>
        <p:spPr/>
        <p:txBody>
          <a:bodyPr/>
          <a:lstStyle/>
          <a:p>
            <a:r>
              <a:rPr lang="en-CA" dirty="0"/>
              <a:t>Debugging</a:t>
            </a:r>
          </a:p>
        </p:txBody>
      </p:sp>
      <p:sp>
        <p:nvSpPr>
          <p:cNvPr id="6" name="Rechthoek 5">
            <a:extLst>
              <a:ext uri="{FF2B5EF4-FFF2-40B4-BE49-F238E27FC236}">
                <a16:creationId xmlns:a16="http://schemas.microsoft.com/office/drawing/2014/main" id="{34940594-EE45-FF6C-D5D5-181B3205A33C}"/>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B419D81-8CD5-38D9-764B-3227B9A99121}"/>
              </a:ext>
            </a:extLst>
          </p:cNvPr>
          <p:cNvPicPr>
            <a:picLocks noChangeAspect="1"/>
          </p:cNvPicPr>
          <p:nvPr/>
        </p:nvPicPr>
        <p:blipFill>
          <a:blip r:embed="rId3"/>
          <a:stretch>
            <a:fillRect/>
          </a:stretch>
        </p:blipFill>
        <p:spPr>
          <a:xfrm>
            <a:off x="9283840" y="-183775"/>
            <a:ext cx="2819400" cy="2819400"/>
          </a:xfrm>
          <a:prstGeom prst="rect">
            <a:avLst/>
          </a:prstGeom>
        </p:spPr>
      </p:pic>
      <p:pic>
        <p:nvPicPr>
          <p:cNvPr id="5" name="Afbeelding 4">
            <a:extLst>
              <a:ext uri="{FF2B5EF4-FFF2-40B4-BE49-F238E27FC236}">
                <a16:creationId xmlns:a16="http://schemas.microsoft.com/office/drawing/2014/main" id="{47503448-4D70-52B0-701A-E0644174F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000" y="2821608"/>
            <a:ext cx="7884000" cy="848200"/>
          </a:xfrm>
          <a:prstGeom prst="rect">
            <a:avLst/>
          </a:prstGeom>
        </p:spPr>
      </p:pic>
      <p:pic>
        <p:nvPicPr>
          <p:cNvPr id="10" name="Afbeelding 9" descr="Afbeelding met tekst, schermopname, software, Multimediasoftware&#10;&#10;Automatisch gegenereerde beschrijving">
            <a:extLst>
              <a:ext uri="{FF2B5EF4-FFF2-40B4-BE49-F238E27FC236}">
                <a16:creationId xmlns:a16="http://schemas.microsoft.com/office/drawing/2014/main" id="{7408C027-38C4-5BB9-57C1-37B8B69A0EF4}"/>
              </a:ext>
            </a:extLst>
          </p:cNvPr>
          <p:cNvPicPr>
            <a:picLocks noChangeAspect="1"/>
          </p:cNvPicPr>
          <p:nvPr/>
        </p:nvPicPr>
        <p:blipFill>
          <a:blip r:embed="rId5"/>
          <a:stretch>
            <a:fillRect/>
          </a:stretch>
        </p:blipFill>
        <p:spPr>
          <a:xfrm>
            <a:off x="5806460" y="3823904"/>
            <a:ext cx="4887080" cy="2880000"/>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t 10">
                <a:extLst>
                  <a:ext uri="{FF2B5EF4-FFF2-40B4-BE49-F238E27FC236}">
                    <a16:creationId xmlns:a16="http://schemas.microsoft.com/office/drawing/2014/main" id="{F5A4B9BD-7BB9-84D2-C097-A267941D8B93}"/>
                  </a:ext>
                </a:extLst>
              </p14:cNvPr>
              <p14:cNvContentPartPr/>
              <p14:nvPr/>
            </p14:nvContentPartPr>
            <p14:xfrm>
              <a:off x="9198216" y="3970944"/>
              <a:ext cx="193320" cy="10800"/>
            </p14:xfrm>
          </p:contentPart>
        </mc:Choice>
        <mc:Fallback xmlns="">
          <p:pic>
            <p:nvPicPr>
              <p:cNvPr id="11" name="Inkt 10">
                <a:extLst>
                  <a:ext uri="{FF2B5EF4-FFF2-40B4-BE49-F238E27FC236}">
                    <a16:creationId xmlns:a16="http://schemas.microsoft.com/office/drawing/2014/main" id="{F5A4B9BD-7BB9-84D2-C097-A267941D8B93}"/>
                  </a:ext>
                </a:extLst>
              </p:cNvPr>
              <p:cNvPicPr/>
              <p:nvPr/>
            </p:nvPicPr>
            <p:blipFill>
              <a:blip r:embed="rId7"/>
              <a:stretch>
                <a:fillRect/>
              </a:stretch>
            </p:blipFill>
            <p:spPr>
              <a:xfrm>
                <a:off x="9144216" y="3863304"/>
                <a:ext cx="300960" cy="226440"/>
              </a:xfrm>
              <a:prstGeom prst="rect">
                <a:avLst/>
              </a:prstGeom>
            </p:spPr>
          </p:pic>
        </mc:Fallback>
      </mc:AlternateContent>
      <p:sp>
        <p:nvSpPr>
          <p:cNvPr id="12" name="Tekstvak 11">
            <a:extLst>
              <a:ext uri="{FF2B5EF4-FFF2-40B4-BE49-F238E27FC236}">
                <a16:creationId xmlns:a16="http://schemas.microsoft.com/office/drawing/2014/main" id="{8F8450D5-C730-8AD9-20DA-9513EE9E5760}"/>
              </a:ext>
            </a:extLst>
          </p:cNvPr>
          <p:cNvSpPr txBox="1"/>
          <p:nvPr/>
        </p:nvSpPr>
        <p:spPr>
          <a:xfrm>
            <a:off x="320040" y="2922542"/>
            <a:ext cx="3987960" cy="923330"/>
          </a:xfrm>
          <a:prstGeom prst="rect">
            <a:avLst/>
          </a:prstGeom>
          <a:noFill/>
        </p:spPr>
        <p:txBody>
          <a:bodyPr wrap="square" rtlCol="0">
            <a:spAutoFit/>
          </a:bodyPr>
          <a:lstStyle/>
          <a:p>
            <a:r>
              <a:rPr lang="en-CA" dirty="0" err="1"/>
              <a:t>Jupyter</a:t>
            </a:r>
            <a:r>
              <a:rPr lang="en-CA" dirty="0"/>
              <a:t> Notebook has no debugging button</a:t>
            </a:r>
          </a:p>
          <a:p>
            <a:pPr marL="285750" indent="-285750">
              <a:buFont typeface="Arial" panose="020B0604020202020204" pitchFamily="34" charset="0"/>
              <a:buChar char="•"/>
            </a:pPr>
            <a:r>
              <a:rPr lang="en-CA" dirty="0"/>
              <a:t>Small IDEs like </a:t>
            </a:r>
            <a:r>
              <a:rPr lang="en-CA" dirty="0" err="1"/>
              <a:t>Thonny</a:t>
            </a:r>
            <a:endParaRPr lang="en-CA" dirty="0"/>
          </a:p>
        </p:txBody>
      </p:sp>
      <p:sp>
        <p:nvSpPr>
          <p:cNvPr id="13" name="Tekstvak 12">
            <a:extLst>
              <a:ext uri="{FF2B5EF4-FFF2-40B4-BE49-F238E27FC236}">
                <a16:creationId xmlns:a16="http://schemas.microsoft.com/office/drawing/2014/main" id="{741AAD25-48FA-A937-31D0-141903778BA2}"/>
              </a:ext>
            </a:extLst>
          </p:cNvPr>
          <p:cNvSpPr txBox="1"/>
          <p:nvPr/>
        </p:nvSpPr>
        <p:spPr>
          <a:xfrm>
            <a:off x="320040" y="4490733"/>
            <a:ext cx="4782312" cy="1200329"/>
          </a:xfrm>
          <a:prstGeom prst="rect">
            <a:avLst/>
          </a:prstGeom>
          <a:noFill/>
        </p:spPr>
        <p:txBody>
          <a:bodyPr wrap="square" rtlCol="0">
            <a:spAutoFit/>
          </a:bodyPr>
          <a:lstStyle/>
          <a:p>
            <a:r>
              <a:rPr lang="en-CA" dirty="0"/>
              <a:t>IDEs like PyCharm do</a:t>
            </a:r>
          </a:p>
          <a:p>
            <a:pPr marL="285750" indent="-285750">
              <a:buFont typeface="Arial" panose="020B0604020202020204" pitchFamily="34" charset="0"/>
              <a:buChar char="•"/>
            </a:pPr>
            <a:r>
              <a:rPr lang="en-CA" dirty="0"/>
              <a:t>set a breakpoint (like MATLAB)</a:t>
            </a:r>
          </a:p>
          <a:p>
            <a:pPr marL="285750" indent="-285750">
              <a:buFont typeface="Arial" panose="020B0604020202020204" pitchFamily="34" charset="0"/>
              <a:buChar char="•"/>
            </a:pPr>
            <a:r>
              <a:rPr lang="en-CA" dirty="0"/>
              <a:t>press the bug icon (NOT the run)</a:t>
            </a:r>
          </a:p>
          <a:p>
            <a:pPr marL="285750" indent="-285750">
              <a:buFont typeface="Arial" panose="020B0604020202020204" pitchFamily="34" charset="0"/>
              <a:buChar char="•"/>
            </a:pPr>
            <a:r>
              <a:rPr lang="en-CA" dirty="0"/>
              <a:t>then “step into” the code</a:t>
            </a:r>
          </a:p>
        </p:txBody>
      </p:sp>
    </p:spTree>
    <p:extLst>
      <p:ext uri="{BB962C8B-B14F-4D97-AF65-F5344CB8AC3E}">
        <p14:creationId xmlns:p14="http://schemas.microsoft.com/office/powerpoint/2010/main" val="4267391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a:t>
            </a:r>
          </a:p>
        </p:txBody>
      </p:sp>
      <p:sp>
        <p:nvSpPr>
          <p:cNvPr id="6" name="Rechthoek 5">
            <a:extLst>
              <a:ext uri="{FF2B5EF4-FFF2-40B4-BE49-F238E27FC236}">
                <a16:creationId xmlns:a16="http://schemas.microsoft.com/office/drawing/2014/main" id="{806C9420-132C-24FA-AEEC-54A9259927A5}"/>
              </a:ext>
            </a:extLst>
          </p:cNvPr>
          <p:cNvSpPr>
            <a:spLocks noGrp="1" noRot="1" noMove="1" noResize="1" noEditPoints="1" noAdjustHandles="1" noChangeArrowheads="1" noChangeShapeType="1"/>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95852037-5DBE-AC7E-5409-B7EB4CEF9326}"/>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F00CC8C4-F0BF-DF78-35C8-275C7018B7D1}"/>
              </a:ext>
            </a:extLst>
          </p:cNvPr>
          <p:cNvSpPr txBox="1"/>
          <p:nvPr/>
        </p:nvSpPr>
        <p:spPr>
          <a:xfrm>
            <a:off x="1105381" y="3669415"/>
            <a:ext cx="6859570" cy="923330"/>
          </a:xfrm>
          <a:prstGeom prst="rect">
            <a:avLst/>
          </a:prstGeom>
          <a:noFill/>
        </p:spPr>
        <p:txBody>
          <a:bodyPr wrap="none" rtlCol="0">
            <a:spAutoFit/>
          </a:bodyPr>
          <a:lstStyle/>
          <a:p>
            <a:pPr marL="285750" indent="-285750">
              <a:buFont typeface="Arial" panose="020B0604020202020204" pitchFamily="34" charset="0"/>
              <a:buChar char="•"/>
            </a:pPr>
            <a:r>
              <a:rPr lang="en-CA" dirty="0"/>
              <a:t>There are five basic data types and two basic data structures</a:t>
            </a:r>
          </a:p>
          <a:p>
            <a:pPr marL="285750" indent="-285750">
              <a:buFont typeface="Arial" panose="020B0604020202020204" pitchFamily="34" charset="0"/>
              <a:buChar char="•"/>
            </a:pPr>
            <a:r>
              <a:rPr lang="en-CA" dirty="0"/>
              <a:t>Indexing starts from 0</a:t>
            </a:r>
          </a:p>
          <a:p>
            <a:pPr marL="285750" indent="-285750">
              <a:buFont typeface="Arial" panose="020B0604020202020204" pitchFamily="34" charset="0"/>
              <a:buChar char="•"/>
            </a:pPr>
            <a:r>
              <a:rPr lang="en-CA" dirty="0"/>
              <a:t>Loops, conditional statements, and  functions need indentation</a:t>
            </a:r>
          </a:p>
        </p:txBody>
      </p:sp>
    </p:spTree>
    <p:extLst>
      <p:ext uri="{BB962C8B-B14F-4D97-AF65-F5344CB8AC3E}">
        <p14:creationId xmlns:p14="http://schemas.microsoft.com/office/powerpoint/2010/main" val="3668345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Less basic</a:t>
            </a:r>
            <a:br>
              <a:rPr lang="en-US" b="1" dirty="0"/>
            </a:br>
            <a:r>
              <a:rPr lang="en-US" b="1" dirty="0"/>
              <a:t>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7D5A8AD9-1356-A2B8-DF8B-F4467CDBA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3932182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EFDA1013-B706-B5FD-8D10-BC8F1D2498F9}"/>
              </a:ext>
            </a:extLst>
          </p:cNvPr>
          <p:cNvSpPr>
            <a:spLocks noGrp="1"/>
          </p:cNvSpPr>
          <p:nvPr>
            <p:ph type="body" sz="quarter" idx="10"/>
          </p:nvPr>
        </p:nvSpPr>
        <p:spPr/>
        <p:txBody>
          <a:bodyPr/>
          <a:lstStyle/>
          <a:p>
            <a:r>
              <a:rPr lang="en-CA" b="0" i="0" u="none" strike="noStrike" dirty="0">
                <a:effectLst/>
                <a:latin typeface="system-ui"/>
              </a:rPr>
              <a:t>Python is currently one of the most popular programming languages that is built around OOP</a:t>
            </a:r>
            <a:endParaRPr lang="en-CA" dirty="0"/>
          </a:p>
        </p:txBody>
      </p:sp>
      <p:sp>
        <p:nvSpPr>
          <p:cNvPr id="4" name="Titel 3">
            <a:extLst>
              <a:ext uri="{FF2B5EF4-FFF2-40B4-BE49-F238E27FC236}">
                <a16:creationId xmlns:a16="http://schemas.microsoft.com/office/drawing/2014/main" id="{FF3F7D57-5140-F299-1342-77C725617612}"/>
              </a:ext>
            </a:extLst>
          </p:cNvPr>
          <p:cNvSpPr>
            <a:spLocks noGrp="1"/>
          </p:cNvSpPr>
          <p:nvPr>
            <p:ph type="title"/>
          </p:nvPr>
        </p:nvSpPr>
        <p:spPr/>
        <p:txBody>
          <a:bodyPr/>
          <a:lstStyle/>
          <a:p>
            <a:r>
              <a:rPr lang="en-CA" dirty="0"/>
              <a:t>Object Oriented Programming (OOP)</a:t>
            </a:r>
          </a:p>
        </p:txBody>
      </p:sp>
      <p:sp>
        <p:nvSpPr>
          <p:cNvPr id="5" name="Rechthoek 4">
            <a:extLst>
              <a:ext uri="{FF2B5EF4-FFF2-40B4-BE49-F238E27FC236}">
                <a16:creationId xmlns:a16="http://schemas.microsoft.com/office/drawing/2014/main" id="{762E2112-E83E-B6D1-66DE-FA252072221A}"/>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A03A4EDB-AA01-F29B-2453-872D6BD556EB}"/>
              </a:ext>
            </a:extLst>
          </p:cNvPr>
          <p:cNvSpPr txBox="1"/>
          <p:nvPr/>
        </p:nvSpPr>
        <p:spPr>
          <a:xfrm>
            <a:off x="1105382" y="3181803"/>
            <a:ext cx="6102096" cy="2585323"/>
          </a:xfrm>
          <a:prstGeom prst="rect">
            <a:avLst/>
          </a:prstGeom>
          <a:noFill/>
        </p:spPr>
        <p:txBody>
          <a:bodyPr wrap="square">
            <a:spAutoFit/>
          </a:bodyPr>
          <a:lstStyle/>
          <a:p>
            <a:pPr algn="l">
              <a:buFont typeface="+mj-lt"/>
              <a:buAutoNum type="arabicPeriod"/>
            </a:pPr>
            <a:r>
              <a:rPr lang="en-CA" b="0" i="0" u="none" strike="noStrike" dirty="0">
                <a:effectLst/>
                <a:latin typeface="system-ui"/>
              </a:rPr>
              <a:t>Classes</a:t>
            </a:r>
          </a:p>
          <a:p>
            <a:pPr marL="742950" lvl="1" indent="-285750" algn="l">
              <a:buFont typeface="+mj-lt"/>
              <a:buAutoNum type="arabicPeriod"/>
            </a:pPr>
            <a:r>
              <a:rPr lang="en-CA" b="0" i="0" u="none" strike="noStrike" dirty="0">
                <a:effectLst/>
                <a:latin typeface="system-ui"/>
              </a:rPr>
              <a:t>The blueprints that models real-life object</a:t>
            </a:r>
          </a:p>
          <a:p>
            <a:pPr algn="l">
              <a:buFont typeface="+mj-lt"/>
              <a:buAutoNum type="arabicPeriod"/>
            </a:pPr>
            <a:r>
              <a:rPr lang="en-CA" b="0" i="0" u="none" strike="noStrike" dirty="0">
                <a:effectLst/>
                <a:latin typeface="system-ui"/>
              </a:rPr>
              <a:t>Objects</a:t>
            </a:r>
          </a:p>
          <a:p>
            <a:pPr marL="742950" lvl="1" indent="-285750" algn="l">
              <a:buFont typeface="+mj-lt"/>
              <a:buAutoNum type="arabicPeriod"/>
            </a:pPr>
            <a:r>
              <a:rPr lang="en-CA" b="0" i="0" u="none" strike="noStrike" dirty="0">
                <a:effectLst/>
                <a:latin typeface="system-ui"/>
              </a:rPr>
              <a:t>The individual objects that are generated from the blueprint</a:t>
            </a:r>
          </a:p>
          <a:p>
            <a:pPr algn="l">
              <a:buFont typeface="+mj-lt"/>
              <a:buAutoNum type="arabicPeriod"/>
            </a:pPr>
            <a:r>
              <a:rPr lang="en-CA" b="0" i="0" u="none" strike="noStrike" dirty="0">
                <a:effectLst/>
                <a:latin typeface="system-ui"/>
              </a:rPr>
              <a:t>Attributes</a:t>
            </a:r>
          </a:p>
          <a:p>
            <a:pPr marL="742950" lvl="1" indent="-285750" algn="l">
              <a:buFont typeface="+mj-lt"/>
              <a:buAutoNum type="arabicPeriod"/>
            </a:pPr>
            <a:r>
              <a:rPr lang="en-CA" b="0" i="0" u="none" strike="noStrike" dirty="0">
                <a:effectLst/>
                <a:latin typeface="system-ui"/>
              </a:rPr>
              <a:t>The characteristics/variables that define the objects</a:t>
            </a:r>
          </a:p>
          <a:p>
            <a:pPr algn="l">
              <a:buFont typeface="+mj-lt"/>
              <a:buAutoNum type="arabicPeriod"/>
            </a:pPr>
            <a:r>
              <a:rPr lang="en-CA" b="0" i="0" u="none" strike="noStrike" dirty="0">
                <a:effectLst/>
                <a:latin typeface="system-ui"/>
              </a:rPr>
              <a:t>Methods</a:t>
            </a:r>
          </a:p>
          <a:p>
            <a:pPr marL="742950" lvl="1" indent="-285750" algn="l">
              <a:buFont typeface="+mj-lt"/>
              <a:buAutoNum type="arabicPeriod"/>
            </a:pPr>
            <a:r>
              <a:rPr lang="en-CA" b="0" i="0" u="none" strike="noStrike" dirty="0">
                <a:effectLst/>
                <a:latin typeface="system-ui"/>
              </a:rPr>
              <a:t>The functions of the objects.</a:t>
            </a:r>
          </a:p>
        </p:txBody>
      </p:sp>
    </p:spTree>
    <p:extLst>
      <p:ext uri="{BB962C8B-B14F-4D97-AF65-F5344CB8AC3E}">
        <p14:creationId xmlns:p14="http://schemas.microsoft.com/office/powerpoint/2010/main" val="2593353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0F4AFCD-88FF-EA35-529C-A5E971693BFB}"/>
              </a:ext>
            </a:extLst>
          </p:cNvPr>
          <p:cNvSpPr>
            <a:spLocks noGrp="1"/>
          </p:cNvSpPr>
          <p:nvPr>
            <p:ph type="body" sz="quarter" idx="10"/>
          </p:nvPr>
        </p:nvSpPr>
        <p:spPr/>
        <p:txBody>
          <a:bodyPr/>
          <a:lstStyle/>
          <a:p>
            <a:r>
              <a:rPr lang="en-CA" dirty="0"/>
              <a:t>NumPy, pandas, SciPy, and Matplotlib</a:t>
            </a:r>
          </a:p>
        </p:txBody>
      </p:sp>
      <p:sp>
        <p:nvSpPr>
          <p:cNvPr id="4" name="Titel 3">
            <a:extLst>
              <a:ext uri="{FF2B5EF4-FFF2-40B4-BE49-F238E27FC236}">
                <a16:creationId xmlns:a16="http://schemas.microsoft.com/office/drawing/2014/main" id="{0293C310-1ACD-2754-8AA1-7556C2B1C5F9}"/>
              </a:ext>
            </a:extLst>
          </p:cNvPr>
          <p:cNvSpPr>
            <a:spLocks noGrp="1"/>
          </p:cNvSpPr>
          <p:nvPr>
            <p:ph type="title"/>
          </p:nvPr>
        </p:nvSpPr>
        <p:spPr/>
        <p:txBody>
          <a:bodyPr/>
          <a:lstStyle/>
          <a:p>
            <a:r>
              <a:rPr lang="en-CA" dirty="0"/>
              <a:t>Working with data</a:t>
            </a:r>
          </a:p>
        </p:txBody>
      </p:sp>
      <p:sp>
        <p:nvSpPr>
          <p:cNvPr id="5" name="Rechthoek 4">
            <a:extLst>
              <a:ext uri="{FF2B5EF4-FFF2-40B4-BE49-F238E27FC236}">
                <a16:creationId xmlns:a16="http://schemas.microsoft.com/office/drawing/2014/main" id="{242B062F-7A78-4674-2E06-E583F0AEE833}"/>
              </a:ext>
            </a:extLst>
          </p:cNvPr>
          <p:cNvSpPr/>
          <p:nvPr/>
        </p:nvSpPr>
        <p:spPr>
          <a:xfrm>
            <a:off x="0" y="2622151"/>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68973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83320BFA-6FBF-DA0A-3156-6EDCB6696724}"/>
              </a:ext>
            </a:extLst>
          </p:cNvPr>
          <p:cNvSpPr>
            <a:spLocks noGrp="1"/>
          </p:cNvSpPr>
          <p:nvPr>
            <p:ph type="body" sz="quarter" idx="10"/>
          </p:nvPr>
        </p:nvSpPr>
        <p:spPr/>
        <p:txBody>
          <a:bodyPr/>
          <a:lstStyle/>
          <a:p>
            <a:r>
              <a:rPr lang="en-CA" dirty="0"/>
              <a:t>With Matplotlib</a:t>
            </a:r>
          </a:p>
        </p:txBody>
      </p:sp>
      <p:sp>
        <p:nvSpPr>
          <p:cNvPr id="4" name="Titel 3">
            <a:extLst>
              <a:ext uri="{FF2B5EF4-FFF2-40B4-BE49-F238E27FC236}">
                <a16:creationId xmlns:a16="http://schemas.microsoft.com/office/drawing/2014/main" id="{8FEDF62D-23EE-0C9E-95F5-7577A46CF0B0}"/>
              </a:ext>
            </a:extLst>
          </p:cNvPr>
          <p:cNvSpPr>
            <a:spLocks noGrp="1"/>
          </p:cNvSpPr>
          <p:nvPr>
            <p:ph type="title"/>
          </p:nvPr>
        </p:nvSpPr>
        <p:spPr/>
        <p:txBody>
          <a:bodyPr/>
          <a:lstStyle/>
          <a:p>
            <a:r>
              <a:rPr lang="en-CA" dirty="0"/>
              <a:t>Visualisation</a:t>
            </a:r>
          </a:p>
        </p:txBody>
      </p:sp>
      <p:sp>
        <p:nvSpPr>
          <p:cNvPr id="5" name="Rechthoek 4">
            <a:extLst>
              <a:ext uri="{FF2B5EF4-FFF2-40B4-BE49-F238E27FC236}">
                <a16:creationId xmlns:a16="http://schemas.microsoft.com/office/drawing/2014/main" id="{DF5F1062-069C-7B74-7B82-82FD2374CEFC}"/>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Afbeelding 6" descr="Afbeelding met tekst, schermopname, lijn, diagram&#10;&#10;Automatisch gegenereerde beschrijving">
            <a:extLst>
              <a:ext uri="{FF2B5EF4-FFF2-40B4-BE49-F238E27FC236}">
                <a16:creationId xmlns:a16="http://schemas.microsoft.com/office/drawing/2014/main" id="{4EF2CA25-2BBC-7559-7BB3-1D8566AB943E}"/>
              </a:ext>
            </a:extLst>
          </p:cNvPr>
          <p:cNvPicPr>
            <a:picLocks noChangeAspect="1"/>
          </p:cNvPicPr>
          <p:nvPr/>
        </p:nvPicPr>
        <p:blipFill>
          <a:blip r:embed="rId2">
            <a:extLst>
              <a:ext uri="{28A0092B-C50C-407E-A947-70E740481C1C}">
                <a14:useLocalDpi xmlns:a14="http://schemas.microsoft.com/office/drawing/2010/main" val="0"/>
              </a:ext>
            </a:extLst>
          </a:blip>
          <a:srcRect l="6580" t="56707"/>
          <a:stretch/>
        </p:blipFill>
        <p:spPr>
          <a:xfrm>
            <a:off x="5996080" y="3249021"/>
            <a:ext cx="5989504" cy="2969046"/>
          </a:xfrm>
          <a:prstGeom prst="rect">
            <a:avLst/>
          </a:prstGeom>
        </p:spPr>
      </p:pic>
      <p:pic>
        <p:nvPicPr>
          <p:cNvPr id="2" name="Afbeelding 1" descr="Afbeelding met tekst, schermopname, lijn, diagram&#10;&#10;Automatisch gegenereerde beschrijving">
            <a:extLst>
              <a:ext uri="{FF2B5EF4-FFF2-40B4-BE49-F238E27FC236}">
                <a16:creationId xmlns:a16="http://schemas.microsoft.com/office/drawing/2014/main" id="{672C56DE-7481-27BB-520F-7F4700A12FA9}"/>
              </a:ext>
            </a:extLst>
          </p:cNvPr>
          <p:cNvPicPr>
            <a:picLocks noChangeAspect="1"/>
          </p:cNvPicPr>
          <p:nvPr/>
        </p:nvPicPr>
        <p:blipFill>
          <a:blip r:embed="rId2">
            <a:extLst>
              <a:ext uri="{28A0092B-C50C-407E-A947-70E740481C1C}">
                <a14:useLocalDpi xmlns:a14="http://schemas.microsoft.com/office/drawing/2010/main" val="0"/>
              </a:ext>
            </a:extLst>
          </a:blip>
          <a:srcRect l="13059" b="43775"/>
          <a:stretch/>
        </p:blipFill>
        <p:spPr>
          <a:xfrm>
            <a:off x="206416" y="2710149"/>
            <a:ext cx="5574151" cy="3855904"/>
          </a:xfrm>
          <a:prstGeom prst="rect">
            <a:avLst/>
          </a:prstGeom>
        </p:spPr>
      </p:pic>
    </p:spTree>
    <p:extLst>
      <p:ext uri="{BB962C8B-B14F-4D97-AF65-F5344CB8AC3E}">
        <p14:creationId xmlns:p14="http://schemas.microsoft.com/office/powerpoint/2010/main" val="3684020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B154823-849B-380D-711E-0F5D1D248B7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E2AC6892-FBA2-8DC4-BC53-73FD397D383F}"/>
              </a:ext>
            </a:extLst>
          </p:cNvPr>
          <p:cNvSpPr>
            <a:spLocks noGrp="1"/>
          </p:cNvSpPr>
          <p:nvPr>
            <p:ph type="title"/>
          </p:nvPr>
        </p:nvSpPr>
        <p:spPr/>
        <p:txBody>
          <a:bodyPr/>
          <a:lstStyle/>
          <a:p>
            <a:r>
              <a:rPr lang="en-CA" dirty="0"/>
              <a:t>Overview of the content</a:t>
            </a:r>
          </a:p>
        </p:txBody>
      </p:sp>
      <p:sp>
        <p:nvSpPr>
          <p:cNvPr id="5" name="Rechthoek 4">
            <a:extLst>
              <a:ext uri="{FF2B5EF4-FFF2-40B4-BE49-F238E27FC236}">
                <a16:creationId xmlns:a16="http://schemas.microsoft.com/office/drawing/2014/main" id="{3558D474-64B3-15FE-FAA9-10899A3701D1}"/>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kstvak 1">
            <a:extLst>
              <a:ext uri="{FF2B5EF4-FFF2-40B4-BE49-F238E27FC236}">
                <a16:creationId xmlns:a16="http://schemas.microsoft.com/office/drawing/2014/main" id="{ADAEDD4F-BC35-E434-B1B3-3654AF1E8AF5}"/>
              </a:ext>
            </a:extLst>
          </p:cNvPr>
          <p:cNvSpPr txBox="1"/>
          <p:nvPr/>
        </p:nvSpPr>
        <p:spPr>
          <a:xfrm>
            <a:off x="1105382" y="3925389"/>
            <a:ext cx="8873006" cy="923330"/>
          </a:xfrm>
          <a:prstGeom prst="rect">
            <a:avLst/>
          </a:prstGeom>
          <a:noFill/>
        </p:spPr>
        <p:txBody>
          <a:bodyPr wrap="none" rtlCol="0">
            <a:spAutoFit/>
          </a:bodyPr>
          <a:lstStyle/>
          <a:p>
            <a:pPr marL="285750" indent="-285750">
              <a:buFont typeface="Arial" panose="020B0604020202020204" pitchFamily="34" charset="0"/>
              <a:buChar char="•"/>
            </a:pPr>
            <a:r>
              <a:rPr lang="en-CA" dirty="0"/>
              <a:t>Python is based around Object-Oriented Programming</a:t>
            </a:r>
          </a:p>
          <a:p>
            <a:pPr marL="285750" indent="-285750">
              <a:buFont typeface="Arial" panose="020B0604020202020204" pitchFamily="34" charset="0"/>
              <a:buChar char="•"/>
            </a:pPr>
            <a:r>
              <a:rPr lang="en-CA" dirty="0"/>
              <a:t>We’ve looked at the basic essential libraries NumPy, pandas, SciPy, and matplotlib</a:t>
            </a:r>
          </a:p>
          <a:p>
            <a:pPr marL="285750" indent="-285750">
              <a:buFont typeface="Arial" panose="020B0604020202020204" pitchFamily="34" charset="0"/>
              <a:buChar char="•"/>
            </a:pPr>
            <a:r>
              <a:rPr lang="en-CA" dirty="0"/>
              <a:t>We used matplotlib for a first look at visualization </a:t>
            </a:r>
          </a:p>
        </p:txBody>
      </p:sp>
      <p:pic>
        <p:nvPicPr>
          <p:cNvPr id="6" name="Afbeelding 5">
            <a:extLst>
              <a:ext uri="{FF2B5EF4-FFF2-40B4-BE49-F238E27FC236}">
                <a16:creationId xmlns:a16="http://schemas.microsoft.com/office/drawing/2014/main" id="{C9E09B40-809B-7BAD-67B2-6A2F4941D41E}"/>
              </a:ext>
            </a:extLst>
          </p:cNvPr>
          <p:cNvPicPr>
            <a:picLocks noChangeAspect="1"/>
          </p:cNvPicPr>
          <p:nvPr/>
        </p:nvPicPr>
        <p:blipFill>
          <a:blip r:embed="rId3"/>
          <a:stretch>
            <a:fillRect/>
          </a:stretch>
        </p:blipFill>
        <p:spPr>
          <a:xfrm>
            <a:off x="1105381" y="1472664"/>
            <a:ext cx="7772400" cy="414528"/>
          </a:xfrm>
          <a:prstGeom prst="rect">
            <a:avLst/>
          </a:prstGeom>
        </p:spPr>
      </p:pic>
    </p:spTree>
    <p:extLst>
      <p:ext uri="{BB962C8B-B14F-4D97-AF65-F5344CB8AC3E}">
        <p14:creationId xmlns:p14="http://schemas.microsoft.com/office/powerpoint/2010/main" val="283929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864EB7B4-514E-86A3-E8A0-BBB58958A54B}"/>
              </a:ext>
            </a:extLst>
          </p:cNvPr>
          <p:cNvSpPr>
            <a:spLocks noGrp="1"/>
          </p:cNvSpPr>
          <p:nvPr>
            <p:ph type="body" sz="quarter" idx="10"/>
          </p:nvPr>
        </p:nvSpPr>
        <p:spPr/>
        <p:txBody>
          <a:bodyPr/>
          <a:lstStyle/>
          <a:p>
            <a:r>
              <a:rPr lang="en-CA" dirty="0"/>
              <a:t>If you are stuck, or you want to learn more, there are plenty of options</a:t>
            </a:r>
          </a:p>
        </p:txBody>
      </p:sp>
      <p:sp>
        <p:nvSpPr>
          <p:cNvPr id="4" name="Titel 3">
            <a:extLst>
              <a:ext uri="{FF2B5EF4-FFF2-40B4-BE49-F238E27FC236}">
                <a16:creationId xmlns:a16="http://schemas.microsoft.com/office/drawing/2014/main" id="{9A4F651F-BCA3-9432-1D2D-3B0532CDB27B}"/>
              </a:ext>
            </a:extLst>
          </p:cNvPr>
          <p:cNvSpPr>
            <a:spLocks noGrp="1"/>
          </p:cNvSpPr>
          <p:nvPr>
            <p:ph type="title"/>
          </p:nvPr>
        </p:nvSpPr>
        <p:spPr/>
        <p:txBody>
          <a:bodyPr/>
          <a:lstStyle/>
          <a:p>
            <a:r>
              <a:rPr lang="en-CA" dirty="0"/>
              <a:t>Extensive guides and references</a:t>
            </a:r>
          </a:p>
        </p:txBody>
      </p:sp>
      <p:sp>
        <p:nvSpPr>
          <p:cNvPr id="6" name="Rechthoek 5">
            <a:extLst>
              <a:ext uri="{FF2B5EF4-FFF2-40B4-BE49-F238E27FC236}">
                <a16:creationId xmlns:a16="http://schemas.microsoft.com/office/drawing/2014/main" id="{F21F38F8-BAEB-07E8-292B-DCBB2E5D909C}"/>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jdelijke aanduiding voor afbeelding 1">
            <a:extLst>
              <a:ext uri="{FF2B5EF4-FFF2-40B4-BE49-F238E27FC236}">
                <a16:creationId xmlns:a16="http://schemas.microsoft.com/office/drawing/2014/main" id="{18DE6BFD-CE34-F9B0-D2E7-94F7C82B7C08}"/>
              </a:ext>
            </a:extLst>
          </p:cNvPr>
          <p:cNvSpPr txBox="1">
            <a:spLocks/>
          </p:cNvSpPr>
          <p:nvPr/>
        </p:nvSpPr>
        <p:spPr>
          <a:xfrm>
            <a:off x="1105382" y="3034611"/>
            <a:ext cx="5619509" cy="2925602"/>
          </a:xfrm>
          <a:prstGeom prst="rect">
            <a:avLst/>
          </a:prstGeom>
          <a:solidFill>
            <a:schemeClr val="bg1"/>
          </a:solidFill>
        </p:spPr>
        <p:txBody>
          <a:bodyPr vert="horz" lIns="0" tIns="0" rIns="0" bIns="0" rtlCol="0">
            <a:normAutofit lnSpcReduction="10000"/>
          </a:bodyPr>
          <a:lst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CA" dirty="0">
                <a:hlinkClick r:id="rId3"/>
              </a:rPr>
              <a:t>Corresponding </a:t>
            </a:r>
            <a:r>
              <a:rPr lang="en-CA" dirty="0">
                <a:hlinkClick r:id="rId3"/>
              </a:rPr>
              <a:t>notebook</a:t>
            </a:r>
            <a:endParaRPr lang="en-CA" dirty="0">
              <a:hlinkClick r:id="rId3"/>
            </a:endParaRPr>
          </a:p>
          <a:p>
            <a:pPr>
              <a:buFont typeface="Arial" panose="020B0604020202020204" pitchFamily="34" charset="0"/>
              <a:buChar char="•"/>
            </a:pPr>
            <a:r>
              <a:rPr lang="en-CA" dirty="0">
                <a:hlinkClick r:id="rId3"/>
              </a:rPr>
              <a:t>Oficial Python tutorial </a:t>
            </a:r>
            <a:endParaRPr lang="en-CA" dirty="0"/>
          </a:p>
          <a:p>
            <a:pPr>
              <a:buFont typeface="Arial" panose="020B0604020202020204" pitchFamily="34" charset="0"/>
              <a:buChar char="•"/>
            </a:pPr>
            <a:r>
              <a:rPr lang="en-CA" dirty="0">
                <a:hlinkClick r:id="rId4"/>
              </a:rPr>
              <a:t>NumPy for absolute beginners</a:t>
            </a:r>
            <a:endParaRPr lang="en-CA" dirty="0"/>
          </a:p>
          <a:p>
            <a:pPr>
              <a:buFont typeface="Arial" panose="020B0604020202020204" pitchFamily="34" charset="0"/>
              <a:buChar char="•"/>
            </a:pPr>
            <a:r>
              <a:rPr lang="en-CA" dirty="0">
                <a:hlinkClick r:id="rId5"/>
              </a:rPr>
              <a:t>Thonny--easy IDE for debugging</a:t>
            </a:r>
            <a:endParaRPr lang="en-CA" dirty="0"/>
          </a:p>
          <a:p>
            <a:pPr>
              <a:buFont typeface="Arial" panose="020B0604020202020204" pitchFamily="34" charset="0"/>
              <a:buChar char="•"/>
            </a:pPr>
            <a:r>
              <a:rPr lang="en-CA" dirty="0"/>
              <a:t>Udemy courses like </a:t>
            </a:r>
            <a:r>
              <a:rPr lang="en-CA" dirty="0">
                <a:hlinkClick r:id="rId6"/>
              </a:rPr>
              <a:t>100 days of code</a:t>
            </a:r>
            <a:r>
              <a:rPr lang="en-CA" dirty="0"/>
              <a:t> or </a:t>
            </a:r>
            <a:r>
              <a:rPr lang="en-CA" dirty="0">
                <a:hlinkClick r:id="rId7"/>
              </a:rPr>
              <a:t>python for data science and machine learning bootcamp</a:t>
            </a:r>
            <a:endParaRPr lang="en-CA" dirty="0"/>
          </a:p>
          <a:p>
            <a:pPr>
              <a:buFont typeface="Arial" panose="020B0604020202020204" pitchFamily="34" charset="0"/>
              <a:buChar char="•"/>
            </a:pPr>
            <a:endParaRPr lang="en-CA" dirty="0"/>
          </a:p>
        </p:txBody>
      </p:sp>
    </p:spTree>
    <p:extLst>
      <p:ext uri="{BB962C8B-B14F-4D97-AF65-F5344CB8AC3E}">
        <p14:creationId xmlns:p14="http://schemas.microsoft.com/office/powerpoint/2010/main" val="358523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6577442" cy="1200329"/>
          </a:xfrm>
          <a:prstGeom prst="rect">
            <a:avLst/>
          </a:prstGeom>
          <a:noFill/>
        </p:spPr>
        <p:txBody>
          <a:bodyPr wrap="none" rtlCol="0">
            <a:spAutoFit/>
          </a:bodyPr>
          <a:lstStyle/>
          <a:p>
            <a:pPr marL="285750" indent="-285750">
              <a:buFont typeface="Arial" panose="020B0604020202020204" pitchFamily="34" charset="0"/>
              <a:buChar char="•"/>
            </a:pPr>
            <a:r>
              <a:rPr lang="en-CA" dirty="0"/>
              <a:t>We have officially started to learn python.</a:t>
            </a:r>
          </a:p>
          <a:p>
            <a:pPr marL="285750" indent="-285750">
              <a:buFont typeface="Arial" panose="020B0604020202020204" pitchFamily="34" charset="0"/>
              <a:buChar char="•"/>
            </a:pPr>
            <a:r>
              <a:rPr lang="en-CA" dirty="0"/>
              <a:t>Python </a:t>
            </a:r>
            <a:r>
              <a:rPr lang="en-CA"/>
              <a:t>has powerful </a:t>
            </a:r>
            <a:r>
              <a:rPr lang="en-CA" dirty="0"/>
              <a:t>libraries to enhance the versatile use</a:t>
            </a:r>
          </a:p>
          <a:p>
            <a:pPr marL="285750" indent="-285750">
              <a:buFont typeface="Arial" panose="020B0604020202020204" pitchFamily="34" charset="0"/>
              <a:buChar char="•"/>
            </a:pPr>
            <a:r>
              <a:rPr lang="en-CA" dirty="0"/>
              <a:t>Python and MATLAB can be used together</a:t>
            </a:r>
          </a:p>
          <a:p>
            <a:endParaRPr lang="en-CA" dirty="0"/>
          </a:p>
        </p:txBody>
      </p:sp>
    </p:spTree>
    <p:extLst>
      <p:ext uri="{BB962C8B-B14F-4D97-AF65-F5344CB8AC3E}">
        <p14:creationId xmlns:p14="http://schemas.microsoft.com/office/powerpoint/2010/main" val="156438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A42B7-8DE6-1AB2-8061-52161CC58505}"/>
              </a:ext>
            </a:extLst>
          </p:cNvPr>
          <p:cNvSpPr>
            <a:spLocks noGrp="1"/>
          </p:cNvSpPr>
          <p:nvPr>
            <p:ph type="title"/>
          </p:nvPr>
        </p:nvSpPr>
        <p:spPr/>
        <p:txBody>
          <a:bodyPr/>
          <a:lstStyle/>
          <a:p>
            <a:r>
              <a:rPr lang="en-CA" b="1" dirty="0"/>
              <a:t>Start a Python Project</a:t>
            </a:r>
          </a:p>
        </p:txBody>
      </p:sp>
      <p:pic>
        <p:nvPicPr>
          <p:cNvPr id="3" name="Afbeelding 2" descr="Afbeelding met Graphics, clipart, grafische vormgeving, ontwerp&#10;&#10;Automatisch gegenereerde beschrijving">
            <a:extLst>
              <a:ext uri="{FF2B5EF4-FFF2-40B4-BE49-F238E27FC236}">
                <a16:creationId xmlns:a16="http://schemas.microsoft.com/office/drawing/2014/main" id="{F699BF13-29EF-64BD-9966-4013A71A4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8079"/>
            <a:ext cx="1914703" cy="1119921"/>
          </a:xfrm>
          <a:prstGeom prst="rect">
            <a:avLst/>
          </a:prstGeom>
        </p:spPr>
      </p:pic>
    </p:spTree>
    <p:extLst>
      <p:ext uri="{BB962C8B-B14F-4D97-AF65-F5344CB8AC3E}">
        <p14:creationId xmlns:p14="http://schemas.microsoft.com/office/powerpoint/2010/main" val="170972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74691B85-9016-44A0-3EFB-78D99B764F98}"/>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3" name="Tijdelijke aanduiding voor tekst 2">
            <a:extLst>
              <a:ext uri="{FF2B5EF4-FFF2-40B4-BE49-F238E27FC236}">
                <a16:creationId xmlns:a16="http://schemas.microsoft.com/office/drawing/2014/main" id="{84D0624A-8D6D-0582-F850-A35F31F91A61}"/>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D0F58793-2321-43BA-F2EF-D381D260AADC}"/>
              </a:ext>
            </a:extLst>
          </p:cNvPr>
          <p:cNvSpPr>
            <a:spLocks noGrp="1"/>
          </p:cNvSpPr>
          <p:nvPr>
            <p:ph type="title"/>
          </p:nvPr>
        </p:nvSpPr>
        <p:spPr/>
        <p:txBody>
          <a:bodyPr/>
          <a:lstStyle/>
          <a:p>
            <a:r>
              <a:rPr lang="en-CA" dirty="0"/>
              <a:t>Basic structure to start a project</a:t>
            </a:r>
          </a:p>
        </p:txBody>
      </p:sp>
    </p:spTree>
    <p:extLst>
      <p:ext uri="{BB962C8B-B14F-4D97-AF65-F5344CB8AC3E}">
        <p14:creationId xmlns:p14="http://schemas.microsoft.com/office/powerpoint/2010/main" val="239323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740236F-8B4A-003E-8CBF-363E189680BE}"/>
              </a:ext>
            </a:extLst>
          </p:cNvPr>
          <p:cNvSpPr>
            <a:spLocks noGrp="1"/>
          </p:cNvSpPr>
          <p:nvPr>
            <p:ph type="body" sz="quarter" idx="10"/>
          </p:nvPr>
        </p:nvSpPr>
        <p:spPr/>
        <p:txBody>
          <a:bodyPr/>
          <a:lstStyle/>
          <a:p>
            <a:r>
              <a:rPr lang="en-CA" dirty="0"/>
              <a:t>One project = one paper = one folder = one git repository</a:t>
            </a:r>
          </a:p>
        </p:txBody>
      </p:sp>
      <p:sp>
        <p:nvSpPr>
          <p:cNvPr id="4" name="Titel 3">
            <a:extLst>
              <a:ext uri="{FF2B5EF4-FFF2-40B4-BE49-F238E27FC236}">
                <a16:creationId xmlns:a16="http://schemas.microsoft.com/office/drawing/2014/main" id="{150BAF92-5A9B-CE7F-0D9C-320A9BDD1E78}"/>
              </a:ext>
            </a:extLst>
          </p:cNvPr>
          <p:cNvSpPr>
            <a:spLocks noGrp="1"/>
          </p:cNvSpPr>
          <p:nvPr>
            <p:ph type="title"/>
          </p:nvPr>
        </p:nvSpPr>
        <p:spPr/>
        <p:txBody>
          <a:bodyPr>
            <a:normAutofit/>
          </a:bodyPr>
          <a:lstStyle/>
          <a:p>
            <a:r>
              <a:rPr lang="en-CA" dirty="0"/>
              <a:t>Step 1: Pick a name and create a folder</a:t>
            </a:r>
          </a:p>
        </p:txBody>
      </p:sp>
      <p:pic>
        <p:nvPicPr>
          <p:cNvPr id="10" name="Tijdelijke aanduiding voor afbeelding 9" descr="Afbeelding met schermopname, tekst, software, Webpagina&#10;&#10;Automatisch gegenereerde beschrijving">
            <a:extLst>
              <a:ext uri="{FF2B5EF4-FFF2-40B4-BE49-F238E27FC236}">
                <a16:creationId xmlns:a16="http://schemas.microsoft.com/office/drawing/2014/main" id="{C65871E4-DAD3-2407-52B2-A2D98787949C}"/>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069" r="-2069"/>
          <a:stretch/>
        </p:blipFill>
        <p:spPr/>
      </p:pic>
    </p:spTree>
    <p:extLst>
      <p:ext uri="{BB962C8B-B14F-4D97-AF65-F5344CB8AC3E}">
        <p14:creationId xmlns:p14="http://schemas.microsoft.com/office/powerpoint/2010/main" val="187352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4AC3F21-5881-433F-6699-6822A1C42C5C}"/>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1898EC2-17AC-A4FC-DE5B-6D36763948FC}"/>
              </a:ext>
            </a:extLst>
          </p:cNvPr>
          <p:cNvSpPr>
            <a:spLocks noGrp="1"/>
          </p:cNvSpPr>
          <p:nvPr>
            <p:ph type="title"/>
          </p:nvPr>
        </p:nvSpPr>
        <p:spPr/>
        <p:txBody>
          <a:bodyPr/>
          <a:lstStyle/>
          <a:p>
            <a:r>
              <a:rPr lang="en-CA" dirty="0"/>
              <a:t>Step 2: Initialize Git</a:t>
            </a:r>
          </a:p>
        </p:txBody>
      </p:sp>
      <p:sp>
        <p:nvSpPr>
          <p:cNvPr id="5" name="Rechthoek 4">
            <a:extLst>
              <a:ext uri="{FF2B5EF4-FFF2-40B4-BE49-F238E27FC236}">
                <a16:creationId xmlns:a16="http://schemas.microsoft.com/office/drawing/2014/main" id="{61BA1987-9F6B-D1B8-76F3-263FE29C904E}"/>
              </a:ext>
            </a:extLst>
          </p:cNvPr>
          <p:cNvSpPr/>
          <p:nvPr/>
        </p:nvSpPr>
        <p:spPr>
          <a:xfrm>
            <a:off x="0" y="2630078"/>
            <a:ext cx="12192000" cy="42279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374F275D-49CC-DF87-7E60-55DB41CFB663}"/>
              </a:ext>
            </a:extLst>
          </p:cNvPr>
          <p:cNvSpPr txBox="1"/>
          <p:nvPr/>
        </p:nvSpPr>
        <p:spPr>
          <a:xfrm>
            <a:off x="321495" y="3130651"/>
            <a:ext cx="3054285" cy="369332"/>
          </a:xfrm>
          <a:prstGeom prst="rect">
            <a:avLst/>
          </a:prstGeom>
          <a:noFill/>
        </p:spPr>
        <p:txBody>
          <a:bodyPr wrap="square" rtlCol="0">
            <a:spAutoFit/>
          </a:bodyPr>
          <a:lstStyle/>
          <a:p>
            <a:r>
              <a:rPr lang="en-CA" dirty="0"/>
              <a:t>Go to GitHub, and click new</a:t>
            </a:r>
          </a:p>
        </p:txBody>
      </p:sp>
      <p:sp>
        <p:nvSpPr>
          <p:cNvPr id="7" name="Tekstvak 6">
            <a:extLst>
              <a:ext uri="{FF2B5EF4-FFF2-40B4-BE49-F238E27FC236}">
                <a16:creationId xmlns:a16="http://schemas.microsoft.com/office/drawing/2014/main" id="{7BDE78BA-2913-877E-B2CE-C1A688BBDF38}"/>
              </a:ext>
            </a:extLst>
          </p:cNvPr>
          <p:cNvSpPr txBox="1"/>
          <p:nvPr/>
        </p:nvSpPr>
        <p:spPr>
          <a:xfrm>
            <a:off x="322478" y="3589438"/>
            <a:ext cx="3374796" cy="646331"/>
          </a:xfrm>
          <a:prstGeom prst="rect">
            <a:avLst/>
          </a:prstGeom>
          <a:noFill/>
        </p:spPr>
        <p:txBody>
          <a:bodyPr wrap="square" rtlCol="0">
            <a:spAutoFit/>
          </a:bodyPr>
          <a:lstStyle/>
          <a:p>
            <a:r>
              <a:rPr lang="en-CA" dirty="0"/>
              <a:t>Create repository with the same name as the local folder</a:t>
            </a:r>
          </a:p>
        </p:txBody>
      </p:sp>
      <p:sp>
        <p:nvSpPr>
          <p:cNvPr id="8" name="Tekstvak 7">
            <a:extLst>
              <a:ext uri="{FF2B5EF4-FFF2-40B4-BE49-F238E27FC236}">
                <a16:creationId xmlns:a16="http://schemas.microsoft.com/office/drawing/2014/main" id="{4331F823-5549-BE2B-F707-24968BD9D89A}"/>
              </a:ext>
            </a:extLst>
          </p:cNvPr>
          <p:cNvSpPr txBox="1"/>
          <p:nvPr/>
        </p:nvSpPr>
        <p:spPr>
          <a:xfrm>
            <a:off x="322477" y="4395355"/>
            <a:ext cx="4053526" cy="369332"/>
          </a:xfrm>
          <a:prstGeom prst="rect">
            <a:avLst/>
          </a:prstGeom>
          <a:noFill/>
        </p:spPr>
        <p:txBody>
          <a:bodyPr wrap="square" rtlCol="0">
            <a:spAutoFit/>
          </a:bodyPr>
          <a:lstStyle/>
          <a:p>
            <a:r>
              <a:rPr lang="en-CA" dirty="0"/>
              <a:t>Follow GitHub’s instructions:</a:t>
            </a:r>
          </a:p>
        </p:txBody>
      </p:sp>
      <p:pic>
        <p:nvPicPr>
          <p:cNvPr id="10" name="Afbeelding 9" descr="Afbeelding met tekst, schermopname, Lettertype&#10;&#10;Automatisch gegenereerde beschrijving">
            <a:extLst>
              <a:ext uri="{FF2B5EF4-FFF2-40B4-BE49-F238E27FC236}">
                <a16:creationId xmlns:a16="http://schemas.microsoft.com/office/drawing/2014/main" id="{DD8FEA9F-89C0-EFF3-C5FE-BEF75F122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274" y="3082566"/>
            <a:ext cx="8494726" cy="3775434"/>
          </a:xfrm>
          <a:prstGeom prst="rect">
            <a:avLst/>
          </a:prstGeom>
        </p:spPr>
      </p:pic>
    </p:spTree>
    <p:extLst>
      <p:ext uri="{BB962C8B-B14F-4D97-AF65-F5344CB8AC3E}">
        <p14:creationId xmlns:p14="http://schemas.microsoft.com/office/powerpoint/2010/main" val="158144314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TotalTime>
  <Words>2980</Words>
  <Application>Microsoft Macintosh PowerPoint</Application>
  <PresentationFormat>Breedbeeld</PresentationFormat>
  <Paragraphs>271</Paragraphs>
  <Slides>36</Slides>
  <Notes>20</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36</vt:i4>
      </vt:variant>
    </vt:vector>
  </HeadingPairs>
  <TitlesOfParts>
    <vt:vector size="44" baseType="lpstr">
      <vt:lpstr>Aptos</vt:lpstr>
      <vt:lpstr>Aptos Display</vt:lpstr>
      <vt:lpstr>Arial</vt:lpstr>
      <vt:lpstr>Google Sans</vt:lpstr>
      <vt:lpstr>Menlo</vt:lpstr>
      <vt:lpstr>system-ui</vt:lpstr>
      <vt:lpstr>Wingdings</vt:lpstr>
      <vt:lpstr>Kantoorthema</vt:lpstr>
      <vt:lpstr>PowerPoint-presentatie</vt:lpstr>
      <vt:lpstr>Why learn Python</vt:lpstr>
      <vt:lpstr>Why learn Python</vt:lpstr>
      <vt:lpstr>Extensive guides and references</vt:lpstr>
      <vt:lpstr>Overview of content so far</vt:lpstr>
      <vt:lpstr>Start a Python Project</vt:lpstr>
      <vt:lpstr>Basic structure to start a project</vt:lpstr>
      <vt:lpstr>Step 1: Pick a name and create a folder</vt:lpstr>
      <vt:lpstr>Step 2: Initialize Git</vt:lpstr>
      <vt:lpstr>Step 3: Virtual environment </vt:lpstr>
      <vt:lpstr>Step 3: Virtual environment</vt:lpstr>
      <vt:lpstr>Step 4: Project skeleton</vt:lpstr>
      <vt:lpstr>Step 5: Install (project) packages </vt:lpstr>
      <vt:lpstr>Step 6: Start coding</vt:lpstr>
      <vt:lpstr>Take home message</vt:lpstr>
      <vt:lpstr>Overview of content so far</vt:lpstr>
      <vt:lpstr>What to use  in Python scripting</vt:lpstr>
      <vt:lpstr>IDEs versus Notebooks</vt:lpstr>
      <vt:lpstr>IDEs</vt:lpstr>
      <vt:lpstr>Notebooks</vt:lpstr>
      <vt:lpstr>Navigating Jupyter Notebook</vt:lpstr>
      <vt:lpstr>General flow of a python script</vt:lpstr>
      <vt:lpstr>Overview of content so far</vt:lpstr>
      <vt:lpstr>Basic Python scripting</vt:lpstr>
      <vt:lpstr>Understanding Data Types</vt:lpstr>
      <vt:lpstr>Understanding Data Structures</vt:lpstr>
      <vt:lpstr>Indexing</vt:lpstr>
      <vt:lpstr>Python Loops and conditional statements</vt:lpstr>
      <vt:lpstr>Python functions</vt:lpstr>
      <vt:lpstr>Debugging</vt:lpstr>
      <vt:lpstr>Overview of content</vt:lpstr>
      <vt:lpstr>Less basic Python scripting</vt:lpstr>
      <vt:lpstr>Object Oriented Programming (OOP)</vt:lpstr>
      <vt:lpstr>Working with data</vt:lpstr>
      <vt:lpstr>Visualisation</vt:lpstr>
      <vt:lpstr>Overview of the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Jill Emmerzaal</cp:lastModifiedBy>
  <cp:revision>12</cp:revision>
  <dcterms:created xsi:type="dcterms:W3CDTF">2024-09-04T19:48:26Z</dcterms:created>
  <dcterms:modified xsi:type="dcterms:W3CDTF">2024-09-04T20:46:40Z</dcterms:modified>
</cp:coreProperties>
</file>